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media/image10.svg" ContentType="image/svg+xml"/>
  <Override PartName="/ppt/media/image2.svg" ContentType="image/svg+xml"/>
  <Override PartName="/ppt/media/image4.svg" ContentType="image/svg+xml"/>
  <Override PartName="/ppt/media/image6.svg" ContentType="image/svg+xml"/>
  <Override PartName="/ppt/media/image8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sldIdLst>
    <p:sldId id="256" r:id="rId3"/>
    <p:sldId id="257" r:id="rId4"/>
    <p:sldId id="258" r:id="rId6"/>
    <p:sldId id="259" r:id="rId7"/>
    <p:sldId id="263" r:id="rId8"/>
    <p:sldId id="260" r:id="rId9"/>
    <p:sldId id="265" r:id="rId10"/>
    <p:sldId id="267" r:id="rId11"/>
    <p:sldId id="266" r:id="rId12"/>
    <p:sldId id="268" r:id="rId13"/>
    <p:sldId id="261" r:id="rId14"/>
    <p:sldId id="269" r:id="rId15"/>
    <p:sldId id="262" r:id="rId16"/>
    <p:sldId id="274" r:id="rId17"/>
  </p:sldIdLst>
  <p:sldSz cx="12192000" cy="6858000"/>
  <p:notesSz cx="6858000" cy="9144000"/>
  <p:custDataLst>
    <p:tags r:id="rId2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s" initials="c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0AD47"/>
    <a:srgbClr val="43BB8D"/>
    <a:srgbClr val="66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8611" autoAdjust="0"/>
  </p:normalViewPr>
  <p:slideViewPr>
    <p:cSldViewPr snapToGrid="0">
      <p:cViewPr>
        <p:scale>
          <a:sx n="80" d="100"/>
          <a:sy n="80" d="100"/>
        </p:scale>
        <p:origin x="66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2" Type="http://schemas.openxmlformats.org/officeDocument/2006/relationships/tags" Target="tags/tag3.xml"/><Relationship Id="rId21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2" Type="http://schemas.openxmlformats.org/officeDocument/2006/relationships/theme" Target="theme/theme1.xml"/><Relationship Id="rId19" Type="http://schemas.openxmlformats.org/officeDocument/2006/relationships/viewProps" Target="viewProps.xml"/><Relationship Id="rId18" Type="http://schemas.openxmlformats.org/officeDocument/2006/relationships/presProps" Target="presProps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hyperlink" Target="mailto:liuchunliliangxu@163.com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.svg"/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1.png"/><Relationship Id="rId2" Type="http://schemas.openxmlformats.org/officeDocument/2006/relationships/tags" Target="../tags/tag2.xml"/><Relationship Id="rId1" Type="http://schemas.openxmlformats.org/officeDocument/2006/relationships/tags" Target="../tags/tag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3.png"/><Relationship Id="rId1" Type="http://schemas.openxmlformats.org/officeDocument/2006/relationships/image" Target="../media/image12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808038"/>
            <a:ext cx="9144000" cy="2387600"/>
          </a:xfrm>
        </p:spPr>
        <p:txBody>
          <a:bodyPr>
            <a:noAutofit/>
          </a:bodyPr>
          <a:lstStyle/>
          <a:p>
            <a:r>
              <a:rPr lang="zh-CN" altLang="en-US" sz="3200" b="1">
                <a:latin typeface="Times New Roman" panose="02020603050405020304" charset="0"/>
                <a:cs typeface="Times New Roman" panose="02020603050405020304" charset="0"/>
              </a:rPr>
              <a:t>The Impact of Interdisciplinarity and Entity-based Knowledge Fusion Features on the Clinical Translation Intensity of COVID-19 Papers</a:t>
            </a:r>
            <a:endParaRPr lang="zh-CN" altLang="en-US" sz="3200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6410036" y="4624300"/>
            <a:ext cx="4257964" cy="1490229"/>
          </a:xfrm>
          <a:solidFill>
            <a:schemeClr val="accent1"/>
          </a:solidFill>
          <a:ln>
            <a:solidFill>
              <a:srgbClr val="00B0F0"/>
            </a:solidFill>
          </a:ln>
        </p:spPr>
        <p:txBody>
          <a:bodyPr>
            <a:noAutofit/>
          </a:bodyPr>
          <a:lstStyle/>
          <a:p>
            <a:r>
              <a:rPr lang="en-US" altLang="zh-CN" sz="1800" b="1" dirty="0" err="1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Chunli</a:t>
            </a:r>
            <a:r>
              <a:rPr lang="en-US" altLang="zh-CN" sz="1800" b="1" dirty="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 Liu*</a:t>
            </a:r>
            <a:endParaRPr lang="en-US" altLang="zh-CN" sz="1800" b="1" dirty="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zh-CN" sz="1800" b="1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1800" dirty="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Library, China Medical University</a:t>
            </a:r>
            <a:endParaRPr lang="en-US" altLang="zh-CN" sz="1800" dirty="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zh-CN" sz="1800" dirty="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18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hlinkClick r:id="rId1">
                  <a:extLst>
                    <a:ext uri="{DAF060AB-1E55-43B9-8AAB-6FB025537F2F}">
                      <wpsdc:hlinkClr xmlns:wpsdc="http://www.wps.cn/officeDocument/2017/drawingmlCustomData" val="FFFFFF"/>
                      <wpsdc:folHlinkClr xmlns:wpsdc="http://www.wps.cn/officeDocument/2017/drawingmlCustomData" val="FFFFFF"/>
                      <wpsdc:hlinkUnderline xmlns:wpsdc="http://www.wps.cn/officeDocument/2017/drawingmlCustomData" val="0"/>
                    </a:ext>
                  </a:extLst>
                </a:hlinkClick>
              </a:rPr>
              <a:t>liuchunliliangxu@163.com</a:t>
            </a:r>
            <a:endParaRPr lang="en-US" altLang="zh-CN" sz="1800" dirty="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zh-CN" sz="1800" dirty="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Corresponding author</a:t>
            </a:r>
            <a:endParaRPr lang="en-US" altLang="zh-CN" sz="1800" dirty="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1049655" y="3806190"/>
            <a:ext cx="10045700" cy="18415"/>
          </a:xfrm>
          <a:prstGeom prst="line">
            <a:avLst/>
          </a:prstGeom>
          <a:ln w="95250" cmpd="sng">
            <a:solidFill>
              <a:schemeClr val="accent1"/>
            </a:solidFill>
            <a:prstDash val="soli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107315" y="142240"/>
            <a:ext cx="10392410" cy="587375"/>
          </a:xfrm>
          <a:prstGeom prst="rect">
            <a:avLst/>
          </a:prstGeom>
        </p:spPr>
        <p:txBody>
          <a:bodyPr wrap="square">
            <a:no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lstStyle/>
          <a:p>
            <a:pPr algn="l"/>
            <a:r>
              <a:rPr lang="en-US" altLang="zh-CN" sz="1200" dirty="0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Joint Workshop of the 4th Extraction and Evaluation of Knowledge Entities from Scientific Documents (EEKE2023) </a:t>
            </a:r>
            <a:endParaRPr lang="en-US" altLang="zh-CN" sz="1200" dirty="0"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  <a:sym typeface="+mn-ea"/>
            </a:endParaRPr>
          </a:p>
          <a:p>
            <a:pPr algn="l"/>
            <a:r>
              <a:rPr lang="en-US" altLang="zh-CN" sz="1200" dirty="0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and the 3rd AI + </a:t>
            </a:r>
            <a:r>
              <a:rPr lang="en-US" altLang="zh-CN" sz="1200" dirty="0" err="1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Informetrics</a:t>
            </a:r>
            <a:r>
              <a:rPr lang="en-US" altLang="zh-CN" sz="1200" dirty="0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 (AII2023)</a:t>
            </a:r>
            <a:endParaRPr lang="en-US" altLang="zh-CN" sz="1200" dirty="0"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6" name="副标题 2"/>
          <p:cNvSpPr txBox="1"/>
          <p:nvPr/>
        </p:nvSpPr>
        <p:spPr>
          <a:xfrm>
            <a:off x="1524000" y="4624301"/>
            <a:ext cx="4128652" cy="1490230"/>
          </a:xfrm>
          <a:prstGeom prst="rect">
            <a:avLst/>
          </a:prstGeom>
          <a:solidFill>
            <a:schemeClr val="accent1"/>
          </a:solidFill>
          <a:ln>
            <a:solidFill>
              <a:srgbClr val="00B0F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800" b="1" dirty="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Shuang Chen</a:t>
            </a:r>
            <a:endParaRPr lang="en-US" altLang="zh-CN" sz="1800" b="1" dirty="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zh-CN" sz="1800" b="1" dirty="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1800" dirty="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School of Health Management</a:t>
            </a:r>
            <a:endParaRPr lang="en-US" altLang="zh-CN" sz="1800" dirty="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zh-CN" sz="1800" dirty="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 China Medical University</a:t>
            </a:r>
            <a:endParaRPr lang="en-US" altLang="zh-CN" sz="1800" dirty="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zh-CN" sz="1800" dirty="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 shuangchen1212@163.com</a:t>
            </a:r>
            <a:endParaRPr lang="en-US" altLang="zh-CN" sz="1800" dirty="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41629" y="209550"/>
            <a:ext cx="117064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Times New Roman" panose="02020603050405020304" charset="0"/>
                <a:cs typeface="Times New Roman" panose="02020603050405020304" charset="0"/>
              </a:rPr>
              <a:t>5 Discussion</a:t>
            </a:r>
            <a:endParaRPr lang="en-US" altLang="zh-CN" sz="2400" b="1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41630" y="993775"/>
            <a:ext cx="7676303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altLang="zh-CN" b="1" i="1" kern="100" dirty="0">
                <a:solidFill>
                  <a:srgbClr val="7030A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Interdisciplinary Features </a:t>
            </a:r>
            <a:endParaRPr lang="en-US" altLang="zh-CN" b="1" i="1" kern="100" dirty="0">
              <a:solidFill>
                <a:srgbClr val="7030A0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altLang="zh-CN" kern="100" dirty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2019-2020</a:t>
            </a:r>
            <a:endParaRPr lang="en-US" altLang="zh-CN" kern="100" dirty="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marL="285750" marR="0" indent="-285750" algn="just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altLang="zh-CN" sz="1800" kern="100" dirty="0">
                <a:effectLst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No significant influence on APT</a:t>
            </a:r>
            <a:endParaRPr lang="en-US" altLang="zh-CN" kern="100" dirty="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marL="285750" marR="0" indent="-285750" algn="just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altLang="zh-CN" sz="1800" b="1" kern="100" dirty="0">
                <a:effectLst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True-Diversity </a:t>
            </a:r>
            <a:r>
              <a:rPr lang="en-US" altLang="zh-CN" sz="1800" kern="100" dirty="0">
                <a:effectLst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and </a:t>
            </a:r>
            <a:r>
              <a:rPr lang="en-US" altLang="zh-CN" sz="1800" b="1" kern="100" dirty="0">
                <a:effectLst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SHANNON</a:t>
            </a:r>
            <a:r>
              <a:rPr lang="en-US" altLang="zh-CN" sz="1800" kern="100" dirty="0">
                <a:effectLst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have significant influence on Human. </a:t>
            </a:r>
            <a:endParaRPr lang="en-US" altLang="zh-CN" kern="100" dirty="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marL="285750" marR="0" indent="-285750" algn="just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altLang="zh-CN" sz="1800" kern="100" dirty="0">
                <a:effectLst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Rao, </a:t>
            </a:r>
            <a:r>
              <a:rPr lang="en-US" altLang="zh-CN" sz="1800" b="1" kern="100" dirty="0">
                <a:effectLst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True-Diversity</a:t>
            </a:r>
            <a:r>
              <a:rPr lang="en-US" altLang="zh-CN" sz="1800" kern="100" dirty="0">
                <a:effectLst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and </a:t>
            </a:r>
            <a:r>
              <a:rPr lang="en-US" altLang="zh-CN" sz="1800" b="1" kern="100" dirty="0">
                <a:effectLst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Simpson</a:t>
            </a:r>
            <a:r>
              <a:rPr lang="en-US" altLang="zh-CN" sz="1800" kern="100" dirty="0">
                <a:effectLst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have significant effects on </a:t>
            </a:r>
            <a:r>
              <a:rPr lang="en-US" altLang="zh-CN" sz="1800" kern="100" dirty="0" err="1">
                <a:effectLst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Cited_by_Clin</a:t>
            </a:r>
            <a:r>
              <a:rPr lang="en-US" altLang="zh-CN" sz="1800" kern="100" dirty="0">
                <a:effectLst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.</a:t>
            </a:r>
            <a:endParaRPr lang="en-US" altLang="zh-CN" sz="1800" kern="100" dirty="0">
              <a:effectLst/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altLang="zh-CN" kern="100" dirty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2021</a:t>
            </a:r>
            <a:endParaRPr lang="en-US" altLang="zh-CN" kern="100" dirty="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marL="285750" marR="0" indent="-285750" algn="just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altLang="zh-CN" sz="1800" kern="100" dirty="0">
                <a:effectLst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No significant influence on APT, Human and </a:t>
            </a:r>
            <a:r>
              <a:rPr lang="en-US" altLang="zh-CN" sz="1800" kern="100" dirty="0" err="1">
                <a:effectLst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Cited_by_Clin</a:t>
            </a:r>
            <a:r>
              <a:rPr lang="en-US" altLang="zh-CN" sz="1800" kern="100" dirty="0">
                <a:effectLst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</a:t>
            </a:r>
            <a:endParaRPr lang="en-US" altLang="zh-CN" sz="1800" kern="100" dirty="0">
              <a:effectLst/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907866" y="1344586"/>
            <a:ext cx="4010237" cy="175432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</a:rPr>
              <a:t>The clinical impact of a paper is more related to whether the 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main content </a:t>
            </a:r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</a:rPr>
              <a:t>of </a:t>
            </a:r>
            <a:r>
              <a:rPr lang="en-US" altLang="zh-CN" sz="1800" kern="100" dirty="0">
                <a:effectLst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the paper is biased toward "human beings" or whether it is recognized and accepted by the clinical industry or the pharmaceutical industry.</a:t>
            </a:r>
            <a:endParaRPr lang="en-US" altLang="zh-CN" sz="1800" kern="100" dirty="0">
              <a:effectLst/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7407275" y="3971400"/>
            <a:ext cx="4640791" cy="17532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i="1" dirty="0">
                <a:solidFill>
                  <a:srgbClr val="7030A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F</a:t>
            </a:r>
            <a:r>
              <a:rPr lang="en-US" altLang="zh-CN" sz="1800" b="1" i="1" dirty="0">
                <a:solidFill>
                  <a:srgbClr val="7030A0"/>
                </a:solidFill>
                <a:effectLst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ine-Grained </a:t>
            </a:r>
            <a:r>
              <a:rPr lang="en-US" altLang="zh-CN" b="1" i="1" dirty="0">
                <a:solidFill>
                  <a:srgbClr val="7030A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K</a:t>
            </a:r>
            <a:r>
              <a:rPr lang="en-US" altLang="zh-CN" sz="1800" b="1" i="1" dirty="0">
                <a:solidFill>
                  <a:srgbClr val="7030A0"/>
                </a:solidFill>
                <a:effectLst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nowledge </a:t>
            </a:r>
            <a:r>
              <a:rPr lang="en-US" altLang="zh-CN" b="1" i="1" dirty="0">
                <a:solidFill>
                  <a:srgbClr val="7030A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F</a:t>
            </a:r>
            <a:r>
              <a:rPr lang="en-US" altLang="zh-CN" sz="1800" b="1" i="1" dirty="0">
                <a:solidFill>
                  <a:srgbClr val="7030A0"/>
                </a:solidFill>
                <a:effectLst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usion </a:t>
            </a:r>
            <a:r>
              <a:rPr lang="en-US" altLang="zh-CN" b="1" i="1" dirty="0">
                <a:solidFill>
                  <a:srgbClr val="7030A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I</a:t>
            </a:r>
            <a:r>
              <a:rPr lang="en-US" altLang="zh-CN" sz="1800" b="1" i="1" dirty="0">
                <a:solidFill>
                  <a:srgbClr val="7030A0"/>
                </a:solidFill>
                <a:effectLst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ndicators</a:t>
            </a:r>
            <a:endParaRPr lang="en-US" altLang="zh-CN" sz="1800" b="1" i="1" dirty="0">
              <a:solidFill>
                <a:srgbClr val="7030A0"/>
              </a:solidFill>
              <a:effectLst/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</a:rPr>
              <a:t>entity variety and balance</a:t>
            </a:r>
            <a:endParaRPr lang="en-US" altLang="zh-CN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</a:rPr>
              <a:t>entity level popularity</a:t>
            </a:r>
            <a:endParaRPr lang="en-US" altLang="zh-CN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</a:rPr>
              <a:t>entity level importance </a:t>
            </a:r>
            <a:endParaRPr lang="en-US" altLang="zh-CN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</a:rPr>
              <a:t>entity level novelty</a:t>
            </a:r>
            <a:endParaRPr lang="en-US" altLang="zh-CN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altLang="zh-CN" i="1" dirty="0">
              <a:solidFill>
                <a:srgbClr val="7030A0"/>
              </a:solidFill>
              <a:effectLst/>
              <a:latin typeface="Linux Libertine"/>
              <a:ea typeface="宋体" panose="02010600030101010101" pitchFamily="2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522816" y="3832901"/>
            <a:ext cx="6096000" cy="175432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</a:rPr>
              <a:t>The diversity and balance, the popularity, the importance, and the novelty of the paper have a certain impact on the clinical translation intensity of the paper. Most of the test results suggest that these entity characteristics have a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 greater impact on the clinical translation intensity of the 2021 papers than on that of the 2019-2020 papers.</a:t>
            </a:r>
            <a:endParaRPr lang="zh-CN" altLang="en-US" dirty="0">
              <a:solidFill>
                <a:srgbClr val="FF000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41630" y="209550"/>
            <a:ext cx="221869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>
                <a:latin typeface="Times New Roman" panose="02020603050405020304" charset="0"/>
                <a:cs typeface="Times New Roman" panose="02020603050405020304" charset="0"/>
              </a:rPr>
              <a:t>5 Discussion</a:t>
            </a:r>
            <a:endParaRPr lang="en-US" altLang="zh-CN" sz="2400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66725" y="746125"/>
            <a:ext cx="11182350" cy="230695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R="0" algn="just">
              <a:spcBef>
                <a:spcPts val="0"/>
              </a:spcBef>
              <a:spcAft>
                <a:spcPts val="0"/>
              </a:spcAft>
              <a:defRPr b="1" i="1" kern="100">
                <a:solidFill>
                  <a:srgbClr val="7030A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defRPr>
            </a:lvl1pPr>
          </a:lstStyle>
          <a:p>
            <a:r>
              <a:rPr lang="en-US" altLang="zh-CN" dirty="0" err="1"/>
              <a:t>Entity_Variety</a:t>
            </a:r>
            <a:r>
              <a:rPr lang="en-US" altLang="zh-CN" dirty="0"/>
              <a:t> &amp; </a:t>
            </a:r>
            <a:r>
              <a:rPr lang="en-US" altLang="zh-CN" dirty="0" err="1"/>
              <a:t>Entity_Balance</a:t>
            </a:r>
            <a:endParaRPr lang="en-US" altLang="zh-CN" b="0" i="0" dirty="0">
              <a:solidFill>
                <a:schemeClr val="tx1"/>
              </a:solidFill>
            </a:endParaRPr>
          </a:p>
          <a:p>
            <a:r>
              <a:rPr lang="en-US" altLang="zh-CN" b="0" i="0" dirty="0">
                <a:solidFill>
                  <a:schemeClr val="tx1"/>
                </a:solidFill>
              </a:rPr>
              <a:t>2019-2020 </a:t>
            </a:r>
            <a:endParaRPr lang="en-US" altLang="zh-CN" b="0" i="0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b="0" i="0" dirty="0">
                <a:solidFill>
                  <a:schemeClr val="tx1"/>
                </a:solidFill>
              </a:rPr>
              <a:t>Entity variety had no effect on clinical translation intensity.</a:t>
            </a:r>
            <a:endParaRPr lang="en-US" altLang="zh-CN" b="0" i="0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b="0" i="0" dirty="0">
                <a:solidFill>
                  <a:schemeClr val="tx1"/>
                </a:solidFill>
              </a:rPr>
              <a:t>The entity proportion is also excluded because of collinearity.</a:t>
            </a:r>
            <a:endParaRPr lang="en-US" altLang="zh-CN" b="0" i="0" dirty="0">
              <a:solidFill>
                <a:schemeClr val="tx1"/>
              </a:solidFill>
            </a:endParaRPr>
          </a:p>
          <a:p>
            <a:r>
              <a:rPr lang="en-US" altLang="zh-CN" b="0" i="0" dirty="0">
                <a:solidFill>
                  <a:schemeClr val="tx1"/>
                </a:solidFill>
              </a:rPr>
              <a:t>2021 </a:t>
            </a:r>
            <a:endParaRPr lang="en-US" altLang="zh-CN" b="0" i="0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b="0" i="0" dirty="0">
                <a:solidFill>
                  <a:schemeClr val="tx1"/>
                </a:solidFill>
              </a:rPr>
              <a:t>Entity variety had a positive effect on APT, Human, and </a:t>
            </a:r>
            <a:r>
              <a:rPr lang="en-US" altLang="zh-CN" b="0" i="0" dirty="0" err="1">
                <a:solidFill>
                  <a:schemeClr val="tx1"/>
                </a:solidFill>
              </a:rPr>
              <a:t>Cited_by_Clin</a:t>
            </a:r>
            <a:endParaRPr lang="en-US" altLang="zh-CN" b="0" i="0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b="0" i="0" dirty="0">
                <a:solidFill>
                  <a:schemeClr val="tx1"/>
                </a:solidFill>
              </a:rPr>
              <a:t>The proportion of 3-4 types of entities had a significant positive or negative impact on the clinical translation strength of the papers. </a:t>
            </a:r>
            <a:endParaRPr lang="en-US" altLang="zh-CN" b="0" i="0" dirty="0">
              <a:solidFill>
                <a:schemeClr val="tx1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66724" y="3407648"/>
            <a:ext cx="11306176" cy="23069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b="1" i="1" kern="100" dirty="0">
                <a:solidFill>
                  <a:srgbClr val="7030A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Popularity of the Paper</a:t>
            </a:r>
            <a:endParaRPr lang="en-US" altLang="zh-CN" sz="1800" b="1" i="1" kern="100" dirty="0">
              <a:solidFill>
                <a:srgbClr val="7030A0"/>
              </a:solidFill>
              <a:effectLst/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altLang="zh-CN" sz="1800" kern="100" dirty="0">
                <a:effectLst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2019-2020 </a:t>
            </a:r>
            <a:endParaRPr lang="en-US" altLang="zh-CN" sz="1800" kern="100" dirty="0">
              <a:effectLst/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marL="285750" marR="0" indent="-285750" algn="just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altLang="zh-CN" sz="1800" kern="100" dirty="0">
                <a:effectLst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6-7 hot or sub-hot entities that significantly affect the clinical translation intensity of the papers, but only hot disease entities and sub-hot disease entities affect the APT of the papers. </a:t>
            </a:r>
            <a:endParaRPr lang="en-US" altLang="zh-CN" sz="1800" kern="100" dirty="0">
              <a:effectLst/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altLang="zh-CN" sz="1800" kern="100" dirty="0">
                <a:effectLst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2021</a:t>
            </a:r>
            <a:endParaRPr lang="en-US" altLang="zh-CN" kern="100" dirty="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altLang="zh-CN" sz="1800" kern="100" dirty="0">
                <a:effectLst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More types of hot or sub-hot entities that affect the clinical translation intensity of papers in 2021, reaching 7-10. </a:t>
            </a:r>
            <a:endParaRPr lang="en-US" altLang="zh-CN" sz="1800" kern="100" dirty="0">
              <a:effectLst/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altLang="zh-CN" sz="1800" kern="100" dirty="0">
                <a:effectLst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More sub-hot entity types that have an impact on the clinical translation of the paper, reaching 4-5 types,.</a:t>
            </a:r>
            <a:endParaRPr lang="en-US" altLang="zh-CN" kern="100" dirty="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altLang="zh-CN" sz="1800" kern="100" dirty="0">
                <a:effectLst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The average number of hot entity types that have an impact is 1-3.</a:t>
            </a:r>
            <a:endParaRPr lang="en-US" altLang="zh-CN" sz="2400" kern="100" dirty="0">
              <a:effectLst/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41630" y="209550"/>
            <a:ext cx="221869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>
                <a:latin typeface="Times New Roman" panose="02020603050405020304" charset="0"/>
                <a:cs typeface="Times New Roman" panose="02020603050405020304" charset="0"/>
              </a:rPr>
              <a:t>5 Discussion</a:t>
            </a:r>
            <a:endParaRPr lang="en-US" altLang="zh-CN" sz="2400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66725" y="746125"/>
            <a:ext cx="11182350" cy="258445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R="0" algn="just">
              <a:spcBef>
                <a:spcPts val="0"/>
              </a:spcBef>
              <a:spcAft>
                <a:spcPts val="0"/>
              </a:spcAft>
              <a:defRPr b="1" i="1" kern="100">
                <a:solidFill>
                  <a:srgbClr val="7030A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defRPr>
            </a:lvl1pPr>
          </a:lstStyle>
          <a:p>
            <a:r>
              <a:rPr lang="en-US" altLang="zh-CN" dirty="0"/>
              <a:t>Entity Importance</a:t>
            </a:r>
            <a:endParaRPr lang="en-US" altLang="zh-CN" dirty="0"/>
          </a:p>
          <a:p>
            <a:r>
              <a:rPr lang="en-US" altLang="zh-CN" b="0" i="0" dirty="0">
                <a:solidFill>
                  <a:schemeClr val="tx1"/>
                </a:solidFill>
              </a:rPr>
              <a:t>At least 3-4 indicators that significantly affect APT, Human, </a:t>
            </a:r>
            <a:r>
              <a:rPr lang="en-US" altLang="zh-CN" b="0" i="0" dirty="0" err="1">
                <a:solidFill>
                  <a:schemeClr val="tx1"/>
                </a:solidFill>
              </a:rPr>
              <a:t>Cited_by_Clin</a:t>
            </a:r>
            <a:r>
              <a:rPr lang="en-US" altLang="zh-CN" b="0" i="0" dirty="0">
                <a:solidFill>
                  <a:schemeClr val="tx1"/>
                </a:solidFill>
              </a:rPr>
              <a:t>, except that only the eigenvector centrality affects the Human of the 2019-2020 papers. </a:t>
            </a:r>
            <a:endParaRPr lang="en-US" altLang="zh-CN" b="0" i="0" dirty="0">
              <a:solidFill>
                <a:schemeClr val="tx1"/>
              </a:solidFill>
            </a:endParaRPr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Entity  Novelty </a:t>
            </a:r>
            <a:endParaRPr lang="en-US" altLang="zh-CN" b="0" i="0" dirty="0">
              <a:solidFill>
                <a:schemeClr val="tx1"/>
              </a:solidFill>
            </a:endParaRPr>
          </a:p>
          <a:p>
            <a:r>
              <a:rPr lang="en-US" altLang="zh-CN" b="0" i="0" dirty="0">
                <a:solidFill>
                  <a:schemeClr val="tx1"/>
                </a:solidFill>
              </a:rPr>
              <a:t>Entity novelty has always had a significant positive effect on the clinical translation intensity of papers, and the influence coefficient approximately doubled over time, except that the novelty of papers in 2019-2020 is not related to APT.</a:t>
            </a:r>
            <a:endParaRPr lang="en-US" altLang="zh-CN" b="0" i="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41630" y="209550"/>
            <a:ext cx="221869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>
                <a:latin typeface="Times New Roman" panose="02020603050405020304" charset="0"/>
                <a:cs typeface="Times New Roman" panose="02020603050405020304" charset="0"/>
              </a:rPr>
              <a:t>6 Conclusion</a:t>
            </a:r>
            <a:endParaRPr lang="en-US" altLang="zh-CN" sz="2400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98764" y="817986"/>
            <a:ext cx="1127760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</a:rPr>
              <a:t>We measured the clinical translation intensity of COVID-19 papers published in 2019-2021 and examined the impact of interdisciplinary characteristics and entity features on clinical translation intensity. </a:t>
            </a:r>
            <a:endParaRPr lang="en-US" altLang="zh-CN" dirty="0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 altLang="zh-CN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b="1" dirty="0">
                <a:latin typeface="Times New Roman" panose="02020603050405020304" charset="0"/>
                <a:cs typeface="Times New Roman" panose="02020603050405020304" charset="0"/>
              </a:rPr>
              <a:t>Traditional interdisciplinary characteristics</a:t>
            </a:r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</a:rPr>
              <a:t> are </a:t>
            </a:r>
            <a:r>
              <a:rPr lang="en-US" altLang="zh-CN" b="1" dirty="0">
                <a:latin typeface="Times New Roman" panose="02020603050405020304" charset="0"/>
                <a:cs typeface="Times New Roman" panose="02020603050405020304" charset="0"/>
              </a:rPr>
              <a:t>not good at</a:t>
            </a:r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</a:rPr>
              <a:t> influencing the clinical translation strength of papers. </a:t>
            </a:r>
            <a:endParaRPr lang="en-US" altLang="zh-CN" dirty="0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 altLang="zh-CN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</a:rPr>
              <a:t>Based on the biological entity characteristics of the paper, we sorted out </a:t>
            </a:r>
            <a:r>
              <a:rPr lang="en-US" altLang="zh-CN" b="1" dirty="0">
                <a:latin typeface="Times New Roman" panose="02020603050405020304" charset="0"/>
                <a:cs typeface="Times New Roman" panose="02020603050405020304" charset="0"/>
              </a:rPr>
              <a:t>four dimensions of knowledge fusion indicators</a:t>
            </a:r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</a:rPr>
              <a:t>, which can be used to evaluate the variety and balance, popularity, importance, and novelty of the paper.</a:t>
            </a:r>
            <a:endParaRPr lang="en-US" altLang="zh-CN" dirty="0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 altLang="zh-CN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</a:rPr>
              <a:t>Most of these indicators have a significant promoting or hindering effect on the clinical impact of the paper and deserve further exploration and verification.</a:t>
            </a:r>
            <a:endParaRPr lang="zh-CN" altLang="en-US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050290" y="1837055"/>
            <a:ext cx="10044430" cy="730250"/>
          </a:xfrm>
        </p:spPr>
        <p:txBody>
          <a:bodyPr>
            <a:noAutofit/>
          </a:bodyPr>
          <a:lstStyle/>
          <a:p>
            <a:r>
              <a:rPr lang="en-US" altLang="zh-CN" sz="4800" b="1" dirty="0">
                <a:latin typeface="Times New Roman" panose="02020603050405020304" charset="0"/>
                <a:cs typeface="Times New Roman" panose="02020603050405020304" charset="0"/>
              </a:rPr>
              <a:t>Thank you for your attention</a:t>
            </a:r>
            <a:r>
              <a:rPr lang="zh-CN" altLang="en-US" sz="4800" dirty="0">
                <a:latin typeface="Times New Roman" panose="02020603050405020304" charset="0"/>
                <a:cs typeface="Times New Roman" panose="02020603050405020304" charset="0"/>
              </a:rPr>
              <a:t>！</a:t>
            </a:r>
            <a:endParaRPr lang="en-US" altLang="zh-CN" sz="48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6410036" y="4624300"/>
            <a:ext cx="4257964" cy="1490229"/>
          </a:xfrm>
          <a:solidFill>
            <a:schemeClr val="accent1"/>
          </a:solidFill>
          <a:ln>
            <a:solidFill>
              <a:srgbClr val="00B0F0"/>
            </a:solidFill>
          </a:ln>
        </p:spPr>
        <p:txBody>
          <a:bodyPr>
            <a:noAutofit/>
          </a:bodyPr>
          <a:lstStyle/>
          <a:p>
            <a:r>
              <a:rPr lang="en-US" altLang="zh-CN" sz="1800" b="1" dirty="0" err="1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Chunli</a:t>
            </a:r>
            <a:r>
              <a:rPr lang="en-US" altLang="zh-CN" sz="1800" b="1" dirty="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 Liu*</a:t>
            </a:r>
            <a:endParaRPr lang="en-US" altLang="zh-CN" sz="1800" b="1" dirty="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zh-CN" sz="18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1800" dirty="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Library, China Medical University</a:t>
            </a:r>
            <a:endParaRPr lang="en-US" altLang="zh-CN" sz="1800" dirty="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zh-CN" sz="1800" dirty="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 liuchunliliangxu@163.com</a:t>
            </a:r>
            <a:endParaRPr lang="en-US" altLang="zh-CN" sz="1800" dirty="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zh-CN" sz="1800" dirty="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Corresponding author</a:t>
            </a:r>
            <a:endParaRPr lang="en-US" altLang="zh-CN" sz="1800" dirty="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1049655" y="3806190"/>
            <a:ext cx="10045700" cy="18415"/>
          </a:xfrm>
          <a:prstGeom prst="line">
            <a:avLst/>
          </a:prstGeom>
          <a:ln w="95250" cmpd="sng">
            <a:solidFill>
              <a:schemeClr val="accent1"/>
            </a:solidFill>
            <a:prstDash val="soli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107315" y="142240"/>
            <a:ext cx="7327900" cy="587375"/>
          </a:xfrm>
          <a:prstGeom prst="rect">
            <a:avLst/>
          </a:prstGeom>
        </p:spPr>
        <p:txBody>
          <a:bodyPr wrap="square">
            <a:no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lstStyle/>
          <a:p>
            <a:pPr algn="l"/>
            <a:r>
              <a:rPr lang="en-US" altLang="zh-CN" sz="1200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 Joint Workshop of the 4th Extraction and Evaluation of Knowledge Entities from Scientific Documents (EEKE2023) and the 3rd AI + Informetrics (AII2023)</a:t>
            </a:r>
            <a:endParaRPr lang="en-US" altLang="zh-CN" sz="1200"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</p:txBody>
      </p:sp>
      <p:sp>
        <p:nvSpPr>
          <p:cNvPr id="6" name="副标题 2"/>
          <p:cNvSpPr txBox="1"/>
          <p:nvPr/>
        </p:nvSpPr>
        <p:spPr>
          <a:xfrm>
            <a:off x="1524000" y="4624301"/>
            <a:ext cx="4128652" cy="1490230"/>
          </a:xfrm>
          <a:prstGeom prst="rect">
            <a:avLst/>
          </a:prstGeom>
          <a:solidFill>
            <a:schemeClr val="accent1"/>
          </a:solidFill>
          <a:ln>
            <a:solidFill>
              <a:srgbClr val="00B0F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800" b="1" dirty="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Shuang Chen</a:t>
            </a:r>
            <a:endParaRPr lang="en-US" altLang="zh-CN" sz="1800" b="1" dirty="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zh-CN" sz="1800" b="1" dirty="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1800" dirty="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School of Health Management</a:t>
            </a:r>
            <a:endParaRPr lang="en-US" altLang="zh-CN" sz="1800" dirty="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zh-CN" sz="1800" dirty="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 China Medical University</a:t>
            </a:r>
            <a:endParaRPr lang="en-US" altLang="zh-CN" sz="1800" dirty="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zh-CN" sz="1800" dirty="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 shuangchen1212@163.com</a:t>
            </a:r>
            <a:endParaRPr lang="en-US" altLang="zh-CN" sz="1800" dirty="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41630" y="209550"/>
            <a:ext cx="221869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>
                <a:latin typeface="Times New Roman" panose="02020603050405020304" charset="0"/>
                <a:cs typeface="Times New Roman" panose="02020603050405020304" charset="0"/>
              </a:rPr>
              <a:t>1 Introduction</a:t>
            </a:r>
            <a:endParaRPr lang="en-US" altLang="zh-CN" sz="2400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5" name="文本框 4" descr="7b0a202020202262756c6c6574223a20227b5c2263617465676f727949645c223a31303030362c5c2274656d706c61746549645c223a32303233313434307d220a7d0a"/>
          <p:cNvSpPr txBox="1"/>
          <p:nvPr/>
        </p:nvSpPr>
        <p:spPr>
          <a:xfrm>
            <a:off x="694690" y="877570"/>
            <a:ext cx="11389995" cy="3138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buClr>
                <a:srgbClr val="000000"/>
              </a:buClr>
              <a:buSzPct val="160000"/>
              <a:buFont typeface="Wingdings" panose="05000000000000000000" charset="0"/>
              <a:buNone/>
            </a:pPr>
            <a:r>
              <a:rPr lang="en-US" altLang="zh-CN" b="1" dirty="0">
                <a:solidFill>
                  <a:srgbClr val="7030A0"/>
                </a:solidFill>
                <a:latin typeface="Times New Roman" panose="02020603050405020304" charset="0"/>
                <a:cs typeface="Times New Roman" panose="02020603050405020304" charset="0"/>
              </a:rPr>
              <a:t>   B</a:t>
            </a:r>
            <a:r>
              <a:rPr lang="zh-CN" altLang="en-US" b="1" dirty="0">
                <a:solidFill>
                  <a:srgbClr val="7030A0"/>
                </a:solidFill>
                <a:latin typeface="Times New Roman" panose="02020603050405020304" charset="0"/>
                <a:cs typeface="Times New Roman" panose="02020603050405020304" charset="0"/>
              </a:rPr>
              <a:t>iomedical research</a:t>
            </a:r>
            <a:endParaRPr lang="zh-CN" altLang="en-US" b="1" dirty="0">
              <a:solidFill>
                <a:srgbClr val="7030A0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742950" lvl="1" indent="-285750">
              <a:buClr>
                <a:srgbClr val="5B9BD5"/>
              </a:buClr>
              <a:buSzPct val="160000"/>
              <a:buFont typeface="Arial" panose="020B0604020202020204" pitchFamily="34" charset="0"/>
              <a:buChar char="•"/>
            </a:pPr>
            <a:r>
              <a:rPr lang="en-US" altLang="zh-CN" b="1" i="1" dirty="0">
                <a:latin typeface="Times New Roman" panose="02020603050405020304" charset="0"/>
                <a:cs typeface="Times New Roman" panose="02020603050405020304" charset="0"/>
              </a:rPr>
              <a:t>Clinical translation</a:t>
            </a:r>
            <a:r>
              <a:rPr lang="zh-CN" altLang="en-US" b="1" i="1" dirty="0">
                <a:latin typeface="Times New Roman" panose="02020603050405020304" charset="0"/>
                <a:cs typeface="Times New Roman" panose="02020603050405020304" charset="0"/>
              </a:rPr>
              <a:t>：</a:t>
            </a:r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</a:rPr>
              <a:t>related to the </a:t>
            </a:r>
            <a:r>
              <a:rPr lang="zh-CN" altLang="en-US" dirty="0">
                <a:latin typeface="Times New Roman" panose="02020603050405020304" charset="0"/>
                <a:cs typeface="Times New Roman" panose="02020603050405020304" charset="0"/>
              </a:rPr>
              <a:t>input/return of biomedical research.</a:t>
            </a:r>
            <a:endParaRPr lang="zh-CN" altLang="en-US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742950" lvl="1" indent="-285750">
              <a:buClr>
                <a:srgbClr val="4472C4"/>
              </a:buClr>
              <a:buSzPct val="160000"/>
              <a:buFont typeface="Arial" panose="020B0604020202020204" pitchFamily="34" charset="0"/>
              <a:buChar char="•"/>
            </a:pPr>
            <a:r>
              <a:rPr lang="zh-CN" altLang="en-US" b="1" i="1" dirty="0">
                <a:latin typeface="Times New Roman" panose="02020603050405020304" charset="0"/>
                <a:cs typeface="Times New Roman" panose="02020603050405020304" charset="0"/>
              </a:rPr>
              <a:t>Interdisciplinary research：</a:t>
            </a:r>
            <a:r>
              <a:rPr lang="zh-CN" altLang="en-US" dirty="0">
                <a:latin typeface="Times New Roman" panose="02020603050405020304" charset="0"/>
                <a:cs typeface="Times New Roman" panose="02020603050405020304" charset="0"/>
              </a:rPr>
              <a:t>the main mode of modern biomedical research</a:t>
            </a:r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</a:rPr>
              <a:t>.</a:t>
            </a:r>
            <a:endParaRPr lang="zh-CN" altLang="en-US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742950" lvl="1" indent="-285750">
              <a:buClr>
                <a:srgbClr val="4472C4"/>
              </a:buClr>
              <a:buSzPct val="160000"/>
              <a:buFont typeface="Arial" panose="020B0604020202020204" pitchFamily="34" charset="0"/>
              <a:buChar char="•"/>
            </a:pPr>
            <a:r>
              <a:rPr lang="en-US" altLang="zh-CN" b="1" i="1" dirty="0">
                <a:latin typeface="Times New Roman" panose="02020603050405020304" charset="0"/>
                <a:cs typeface="Times New Roman" panose="02020603050405020304" charset="0"/>
              </a:rPr>
              <a:t>B</a:t>
            </a:r>
            <a:r>
              <a:rPr lang="zh-CN" altLang="en-US" b="1" i="1" dirty="0">
                <a:latin typeface="Times New Roman" panose="02020603050405020304" charset="0"/>
                <a:cs typeface="Times New Roman" panose="02020603050405020304" charset="0"/>
              </a:rPr>
              <a:t>iological entity features：</a:t>
            </a:r>
            <a:r>
              <a:rPr lang="zh-CN" altLang="en-US" dirty="0">
                <a:latin typeface="Times New Roman" panose="02020603050405020304" charset="0"/>
                <a:cs typeface="Times New Roman" panose="02020603050405020304" charset="0"/>
              </a:rPr>
              <a:t> biological entity’s characteristics were more important than MeSH terms in predicting clinical translation (Li X, Tang XL, 2022).</a:t>
            </a:r>
            <a:r>
              <a:rPr lang="zh-CN" altLang="en-US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endParaRPr lang="zh-CN" altLang="en-US" dirty="0">
              <a:latin typeface="Times New Roman" panose="02020603050405020304" charset="0"/>
              <a:cs typeface="Times New Roman" panose="02020603050405020304" charset="0"/>
            </a:endParaRPr>
          </a:p>
          <a:p>
            <a:pPr indent="0">
              <a:buClr>
                <a:srgbClr val="4472C4"/>
              </a:buClr>
              <a:buSzPct val="90000"/>
              <a:buNone/>
            </a:pPr>
            <a:endParaRPr lang="zh-CN" altLang="en-US" dirty="0">
              <a:latin typeface="Times New Roman" panose="02020603050405020304" charset="0"/>
              <a:cs typeface="Times New Roman" panose="02020603050405020304" charset="0"/>
            </a:endParaRPr>
          </a:p>
          <a:p>
            <a:pPr indent="0">
              <a:buClr>
                <a:srgbClr val="4472C4"/>
              </a:buClr>
              <a:buSzPct val="90000"/>
              <a:buFont typeface="Wingdings" panose="05000000000000000000" charset="0"/>
              <a:buNone/>
            </a:pPr>
            <a:r>
              <a:rPr lang="zh-CN" altLang="en-US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b="1" dirty="0">
                <a:solidFill>
                  <a:srgbClr val="7030A0"/>
                </a:solidFill>
                <a:latin typeface="Times New Roman" panose="02020603050405020304" charset="0"/>
                <a:cs typeface="Times New Roman" panose="02020603050405020304" charset="0"/>
              </a:rPr>
              <a:t>R</a:t>
            </a:r>
            <a:r>
              <a:rPr lang="zh-CN" altLang="en-US" b="1" dirty="0">
                <a:solidFill>
                  <a:srgbClr val="7030A0"/>
                </a:solidFill>
                <a:latin typeface="Times New Roman" panose="02020603050405020304" charset="0"/>
                <a:cs typeface="Times New Roman" panose="02020603050405020304" charset="0"/>
              </a:rPr>
              <a:t>elationship between interdisciplinarity, entity-based knowledge fusion features and clinical translation intensity</a:t>
            </a:r>
            <a:endParaRPr lang="zh-CN" altLang="en-US" b="1" dirty="0">
              <a:solidFill>
                <a:srgbClr val="7030A0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742950" lvl="1" indent="-285750">
              <a:buClr>
                <a:srgbClr val="5B9BD5"/>
              </a:buClr>
              <a:buSzPct val="160000"/>
              <a:buFont typeface="Arial" panose="020B0604020202020204" pitchFamily="34" charset="0"/>
              <a:buChar char="•"/>
            </a:pPr>
            <a:r>
              <a:rPr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The former is a coarser measure of the interdisciplinary characteristics of the paper based on the reference of the paper</a:t>
            </a:r>
            <a:r>
              <a:rPr lang="en-US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.</a:t>
            </a:r>
            <a:endParaRPr dirty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marL="742950" lvl="1" indent="-285750">
              <a:buClr>
                <a:srgbClr val="5B9BD5"/>
              </a:buClr>
              <a:buSzPct val="160000"/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T</a:t>
            </a:r>
            <a:r>
              <a:rPr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he latter is a measure of the cross-fusion characteristics of the knowledge units in the paper based on a finer granularity</a:t>
            </a:r>
            <a:r>
              <a:rPr lang="en-US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.</a:t>
            </a:r>
            <a:endParaRPr lang="en-US" dirty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088390" y="4527550"/>
            <a:ext cx="10027285" cy="1851660"/>
          </a:xfrm>
          <a:prstGeom prst="rect">
            <a:avLst/>
          </a:prstGeom>
          <a:solidFill>
            <a:schemeClr val="accent1">
              <a:lumMod val="20000"/>
              <a:lumOff val="80000"/>
              <a:alpha val="59000"/>
            </a:schemeClr>
          </a:solidFill>
          <a:ln>
            <a:solidFill>
              <a:schemeClr val="tx2"/>
            </a:solidFill>
          </a:ln>
        </p:spPr>
        <p:txBody>
          <a:bodyPr wrap="square">
            <a:no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lstStyle/>
          <a:p>
            <a:pPr algn="l">
              <a:lnSpc>
                <a:spcPct val="130000"/>
              </a:lnSpc>
            </a:pPr>
            <a:r>
              <a:rPr lang="zh-CN" altLang="en-US" sz="1800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1) to measure the clinical translation intensity of COVID-19 articles published from late 2019 to 2021</a:t>
            </a:r>
            <a:r>
              <a:rPr lang="en-US" altLang="zh-CN" sz="1800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.</a:t>
            </a:r>
            <a:endParaRPr lang="zh-CN" altLang="en-US" sz="1800"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  <a:p>
            <a:pPr algn="l">
              <a:lnSpc>
                <a:spcPct val="130000"/>
              </a:lnSpc>
            </a:pPr>
            <a:r>
              <a:rPr lang="zh-CN" altLang="en-US" sz="1800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2) to measure the correlation between clinical translation intensity indicators, interdisciplinary indicators, and entity-based knowledge fusion features</a:t>
            </a:r>
            <a:r>
              <a:rPr lang="en-US" altLang="zh-CN" sz="1800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.</a:t>
            </a:r>
            <a:endParaRPr lang="en-US" altLang="zh-CN" sz="1800"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  <a:p>
            <a:pPr algn="l">
              <a:lnSpc>
                <a:spcPct val="130000"/>
              </a:lnSpc>
            </a:pPr>
            <a:r>
              <a:rPr lang="zh-CN" altLang="en-US" sz="1800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3) to test the impact of reference-based interdisciplinary indicators and the entity-based knowledge fusion features on the intensity of clinical translation of COVID-19 papers.</a:t>
            </a:r>
            <a:endParaRPr lang="zh-CN" altLang="en-US" sz="1800"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</p:txBody>
      </p:sp>
      <p:pic>
        <p:nvPicPr>
          <p:cNvPr id="11" name="图片 10" descr="32313538333733303b32313538333737343b535a58eb5e3d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395605" y="877570"/>
            <a:ext cx="465455" cy="465455"/>
          </a:xfrm>
          <a:prstGeom prst="rect">
            <a:avLst/>
          </a:prstGeom>
        </p:spPr>
      </p:pic>
      <p:pic>
        <p:nvPicPr>
          <p:cNvPr id="12" name="图片 11" descr="32313534303232333b32313534303231373b804a59298c088bdd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1630" y="2421890"/>
            <a:ext cx="488315" cy="488315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670877" y="4158218"/>
            <a:ext cx="1326515" cy="369332"/>
          </a:xfrm>
          <a:prstGeom prst="rect">
            <a:avLst/>
          </a:prstGeom>
          <a:noFill/>
        </p:spPr>
        <p:txBody>
          <a:bodyPr wrap="square">
            <a:sp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lstStyle/>
          <a:p>
            <a:pPr algn="l"/>
            <a:r>
              <a:rPr lang="en-US" altLang="zh-CN" b="1" dirty="0">
                <a:solidFill>
                  <a:srgbClr val="7030A0"/>
                </a:solidFill>
                <a:latin typeface="Times New Roman" panose="02020603050405020304" charset="0"/>
                <a:ea typeface="方正舒体" panose="02010601030101010101" charset="-122"/>
                <a:cs typeface="Times New Roman" panose="02020603050405020304" charset="0"/>
              </a:rPr>
              <a:t>objectives</a:t>
            </a:r>
            <a:endParaRPr lang="en-US" altLang="zh-CN" b="1" dirty="0">
              <a:solidFill>
                <a:srgbClr val="7030A0"/>
              </a:solidFill>
              <a:latin typeface="Times New Roman" panose="02020603050405020304" charset="0"/>
              <a:ea typeface="方正舒体" panose="02010601030101010101" charset="-122"/>
              <a:cs typeface="Times New Roman" panose="0202060305040502030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95605" y="6609080"/>
            <a:ext cx="11149965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900">
                <a:latin typeface="Times New Roman" panose="02020603050405020304" charset="0"/>
                <a:cs typeface="Times New Roman" panose="02020603050405020304" charset="0"/>
              </a:rPr>
              <a:t>Li, X., &amp; Tang, X. 2021. Characterizing interdisciplinarity in drug research: A translational science perspective. Journal of Informetrics. 101216, </a:t>
            </a:r>
            <a:r>
              <a:rPr lang="en-US" altLang="zh-CN" sz="9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zh-CN" altLang="en-US" sz="900">
                <a:latin typeface="Times New Roman" panose="02020603050405020304" charset="0"/>
                <a:cs typeface="Times New Roman" panose="02020603050405020304" charset="0"/>
              </a:rPr>
              <a:t>https://doi.org/10.1016/j.joi.2021.101216</a:t>
            </a:r>
            <a:endParaRPr lang="zh-CN" altLang="en-US" sz="90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41630" y="209550"/>
            <a:ext cx="289814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>
                <a:latin typeface="Times New Roman" panose="02020603050405020304" charset="0"/>
                <a:cs typeface="Times New Roman" panose="02020603050405020304" charset="0"/>
              </a:rPr>
              <a:t>2 Related works</a:t>
            </a:r>
            <a:endParaRPr lang="en-US" altLang="zh-CN" sz="2400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860425" y="762000"/>
            <a:ext cx="11028680" cy="618553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>
              <a:buFont typeface="Arial" panose="020B0604020202020204" pitchFamily="34" charset="0"/>
              <a:buNone/>
            </a:pPr>
            <a:r>
              <a:rPr lang="en-US" b="1" dirty="0">
                <a:solidFill>
                  <a:srgbClr val="7030A0"/>
                </a:solidFill>
                <a:latin typeface="Times New Roman" panose="02020603050405020304" charset="0"/>
                <a:cs typeface="Times New Roman" panose="02020603050405020304" charset="0"/>
              </a:rPr>
              <a:t>The measurement of clinical translation intensity</a:t>
            </a:r>
            <a:endParaRPr lang="en-US" b="1" dirty="0">
              <a:solidFill>
                <a:srgbClr val="7030A0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0" dirty="0">
                <a:latin typeface="Times New Roman" panose="02020603050405020304" charset="0"/>
                <a:cs typeface="Times New Roman" panose="02020603050405020304" charset="0"/>
              </a:rPr>
              <a:t>From the perspective of </a:t>
            </a:r>
            <a:r>
              <a:rPr lang="en-US" b="1" i="1" dirty="0">
                <a:latin typeface="Times New Roman" panose="02020603050405020304" charset="0"/>
                <a:cs typeface="Times New Roman" panose="02020603050405020304" charset="0"/>
              </a:rPr>
              <a:t>research area</a:t>
            </a:r>
            <a:endParaRPr lang="en-US" b="0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0" dirty="0">
                <a:latin typeface="Times New Roman" panose="02020603050405020304" charset="0"/>
                <a:cs typeface="Times New Roman" panose="02020603050405020304" charset="0"/>
              </a:rPr>
              <a:t>From the perspective of </a:t>
            </a:r>
            <a:r>
              <a:rPr lang="en-US" b="1" i="1" dirty="0">
                <a:latin typeface="Times New Roman" panose="02020603050405020304" charset="0"/>
                <a:cs typeface="Times New Roman" panose="02020603050405020304" charset="0"/>
              </a:rPr>
              <a:t>MeSH terms</a:t>
            </a:r>
            <a:endParaRPr lang="en-US" b="1" i="1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0" dirty="0">
                <a:latin typeface="Times New Roman" panose="02020603050405020304" charset="0"/>
                <a:cs typeface="Times New Roman" panose="02020603050405020304" charset="0"/>
              </a:rPr>
              <a:t>From the perspective of </a:t>
            </a:r>
            <a:r>
              <a:rPr lang="en-US" b="1" i="1" dirty="0">
                <a:latin typeface="Times New Roman" panose="02020603050405020304" charset="0"/>
                <a:cs typeface="Times New Roman" panose="02020603050405020304" charset="0"/>
              </a:rPr>
              <a:t>citing paper</a:t>
            </a:r>
            <a:r>
              <a:rPr lang="zh-CN" altLang="en-US" b="0" dirty="0">
                <a:latin typeface="Times New Roman" panose="02020603050405020304" charset="0"/>
                <a:cs typeface="Times New Roman" panose="02020603050405020304" charset="0"/>
              </a:rPr>
              <a:t>：citations in secondary documents</a:t>
            </a:r>
            <a:r>
              <a:rPr lang="en-US" altLang="zh-CN" b="0" dirty="0">
                <a:latin typeface="Times New Roman" panose="02020603050405020304" charset="0"/>
                <a:cs typeface="Times New Roman" panose="02020603050405020304" charset="0"/>
              </a:rPr>
              <a:t>/clinical guidelines/clinical trials</a:t>
            </a:r>
            <a:endParaRPr lang="en-US" altLang="zh-CN" b="0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0" dirty="0">
                <a:latin typeface="Times New Roman" panose="02020603050405020304" charset="0"/>
                <a:cs typeface="Times New Roman" panose="02020603050405020304" charset="0"/>
              </a:rPr>
              <a:t>From the perspective of </a:t>
            </a:r>
            <a:r>
              <a:rPr lang="en-US" b="1" i="1" dirty="0">
                <a:latin typeface="Times New Roman" panose="02020603050405020304" charset="0"/>
                <a:cs typeface="Times New Roman" panose="02020603050405020304" charset="0"/>
              </a:rPr>
              <a:t>entities</a:t>
            </a:r>
            <a:endParaRPr lang="en-US" b="0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i="1" dirty="0">
                <a:latin typeface="Times New Roman" panose="02020603050405020304" charset="0"/>
                <a:cs typeface="Times New Roman" panose="02020603050405020304" charset="0"/>
              </a:rPr>
              <a:t>Neural network models</a:t>
            </a:r>
            <a:r>
              <a:rPr lang="en-US" b="0" dirty="0">
                <a:latin typeface="Times New Roman" panose="02020603050405020304" charset="0"/>
                <a:cs typeface="Times New Roman" panose="02020603050405020304" charset="0"/>
              </a:rPr>
              <a:t> with multiple perspectives</a:t>
            </a:r>
            <a:endParaRPr lang="en-US" b="0" dirty="0">
              <a:latin typeface="Times New Roman" panose="02020603050405020304" charset="0"/>
              <a:cs typeface="Times New Roman" panose="02020603050405020304" charset="0"/>
            </a:endParaRPr>
          </a:p>
          <a:p>
            <a:pPr lvl="1" indent="0">
              <a:buFont typeface="Arial" panose="020B0604020202020204" pitchFamily="34" charset="0"/>
              <a:buNone/>
            </a:pPr>
            <a:endParaRPr lang="en-US" b="0" dirty="0">
              <a:latin typeface="Times New Roman" panose="02020603050405020304" charset="0"/>
              <a:cs typeface="Times New Roman" panose="02020603050405020304" charset="0"/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en-US" altLang="en-US" b="1" dirty="0">
                <a:solidFill>
                  <a:srgbClr val="7030A0"/>
                </a:solidFill>
                <a:latin typeface="Times New Roman" panose="02020603050405020304" charset="0"/>
                <a:cs typeface="Times New Roman" panose="02020603050405020304" charset="0"/>
              </a:rPr>
              <a:t>Interdisciplinary and clinical translation </a:t>
            </a:r>
            <a:endParaRPr lang="en-US" altLang="en-US" b="1" dirty="0">
              <a:solidFill>
                <a:srgbClr val="7030A0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b="1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Diversity :</a:t>
            </a:r>
            <a:r>
              <a:rPr lang="en-US" altLang="zh-CN" i="1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Variety, Balance and Disparity</a:t>
            </a:r>
            <a:endParaRPr lang="en-US" altLang="zh-CN" i="1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b="1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Coherence:</a:t>
            </a:r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density, intensity and Disparity</a:t>
            </a:r>
            <a:endParaRPr lang="en-US" altLang="zh-CN" dirty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CN" b="1" dirty="0">
              <a:solidFill>
                <a:srgbClr val="7030A0"/>
              </a:solidFill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en-US" b="1" dirty="0">
              <a:solidFill>
                <a:srgbClr val="7030A0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en-US" altLang="en-US" b="1" dirty="0" err="1">
                <a:solidFill>
                  <a:srgbClr val="7030A0"/>
                </a:solidFill>
                <a:latin typeface="Times New Roman" panose="02020603050405020304" charset="0"/>
                <a:cs typeface="Times New Roman" panose="02020603050405020304" charset="0"/>
              </a:rPr>
              <a:t>Entitymetrics</a:t>
            </a:r>
            <a:r>
              <a:rPr lang="en-US" altLang="en-US" b="1" dirty="0">
                <a:solidFill>
                  <a:srgbClr val="7030A0"/>
                </a:solidFill>
                <a:latin typeface="Times New Roman" panose="02020603050405020304" charset="0"/>
                <a:cs typeface="Times New Roman" panose="02020603050405020304" charset="0"/>
              </a:rPr>
              <a:t> and clinical translation </a:t>
            </a:r>
            <a:endParaRPr lang="en-US" altLang="en-US" b="1" dirty="0">
              <a:solidFill>
                <a:srgbClr val="7030A0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en-US" b="1" i="1" dirty="0">
                <a:latin typeface="Times New Roman" panose="02020603050405020304" charset="0"/>
                <a:cs typeface="Times New Roman" panose="02020603050405020304" charset="0"/>
              </a:rPr>
              <a:t>Mentions</a:t>
            </a:r>
            <a:r>
              <a:rPr lang="en-US" altLang="en-US" b="0" dirty="0">
                <a:latin typeface="Times New Roman" panose="02020603050405020304" charset="0"/>
                <a:cs typeface="Times New Roman" panose="02020603050405020304" charset="0"/>
              </a:rPr>
              <a:t> of knowledge entities in papers</a:t>
            </a:r>
            <a:endParaRPr lang="en-US" altLang="en-US" b="0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en-US" b="0" dirty="0">
                <a:latin typeface="Times New Roman" panose="02020603050405020304" charset="0"/>
                <a:cs typeface="Times New Roman" panose="02020603050405020304" charset="0"/>
              </a:rPr>
              <a:t>Inter-entity </a:t>
            </a:r>
            <a:r>
              <a:rPr lang="en-US" altLang="en-US" b="1" i="1" dirty="0">
                <a:latin typeface="Times New Roman" panose="02020603050405020304" charset="0"/>
                <a:cs typeface="Times New Roman" panose="02020603050405020304" charset="0"/>
              </a:rPr>
              <a:t>co-occurrence network </a:t>
            </a:r>
            <a:endParaRPr lang="en-US" altLang="en-US" b="1" i="1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en-US" b="1" i="1" dirty="0">
                <a:latin typeface="Times New Roman" panose="02020603050405020304" charset="0"/>
                <a:cs typeface="Times New Roman" panose="02020603050405020304" charset="0"/>
              </a:rPr>
              <a:t>Entity-citation-entity network</a:t>
            </a:r>
            <a:endParaRPr lang="en-US" altLang="en-US" b="1" i="1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en-US" b="0" dirty="0">
                <a:latin typeface="Times New Roman" panose="02020603050405020304" charset="0"/>
                <a:cs typeface="Times New Roman" panose="02020603050405020304" charset="0"/>
              </a:rPr>
              <a:t>Content </a:t>
            </a:r>
            <a:r>
              <a:rPr lang="en-US" altLang="en-US" b="1" i="1" dirty="0">
                <a:latin typeface="Times New Roman" panose="02020603050405020304" charset="0"/>
                <a:cs typeface="Times New Roman" panose="02020603050405020304" charset="0"/>
              </a:rPr>
              <a:t>novelty </a:t>
            </a:r>
            <a:r>
              <a:rPr lang="en-US" altLang="en-US" b="0" dirty="0">
                <a:latin typeface="Times New Roman" panose="02020603050405020304" charset="0"/>
                <a:cs typeface="Times New Roman" panose="02020603050405020304" charset="0"/>
              </a:rPr>
              <a:t>of scientific papers</a:t>
            </a:r>
            <a:endParaRPr lang="en-US" altLang="en-US" b="0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1800" kern="100" dirty="0">
                <a:effectLst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The </a:t>
            </a:r>
            <a:r>
              <a:rPr lang="en-US" altLang="zh-CN" sz="1800" b="1" i="1" kern="100" dirty="0">
                <a:effectLst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relationship</a:t>
            </a:r>
            <a:r>
              <a:rPr lang="en-US" altLang="zh-CN" sz="1800" kern="100" dirty="0">
                <a:effectLst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between</a:t>
            </a:r>
            <a:r>
              <a:rPr lang="en-US" altLang="zh-CN" sz="1800" b="1" i="1" kern="100" dirty="0">
                <a:effectLst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entity characteristics </a:t>
            </a:r>
            <a:r>
              <a:rPr lang="en-US" altLang="zh-CN" sz="1800" kern="100" dirty="0">
                <a:effectLst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and the </a:t>
            </a:r>
            <a:r>
              <a:rPr lang="en-US" altLang="zh-CN" sz="1800" b="1" i="1" kern="100" dirty="0">
                <a:effectLst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impact of papers</a:t>
            </a:r>
            <a:endParaRPr lang="en-US" altLang="zh-CN" sz="1800" b="1" i="1" kern="100" dirty="0">
              <a:effectLst/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en-US" b="0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254000" indent="-254000"/>
            <a:endParaRPr lang="en-US" altLang="en-US" b="0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254000" indent="-254000"/>
            <a:endParaRPr lang="en-US" altLang="en-US" b="0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254000" indent="-254000"/>
            <a:endParaRPr lang="en-US" altLang="en-US" b="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2" name="图片 1" descr="343633323337313b343633323338323b5b9e9a8c5458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443230" y="718820"/>
            <a:ext cx="432435" cy="432435"/>
          </a:xfrm>
          <a:prstGeom prst="rect">
            <a:avLst/>
          </a:prstGeom>
        </p:spPr>
      </p:pic>
      <p:pic>
        <p:nvPicPr>
          <p:cNvPr id="3" name="图片 2" descr="32313534303232333b32313534303232323b957f53777eb865874ef67eb8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6880" y="2651760"/>
            <a:ext cx="423545" cy="423545"/>
          </a:xfrm>
          <a:prstGeom prst="rect">
            <a:avLst/>
          </a:prstGeom>
        </p:spPr>
      </p:pic>
      <p:pic>
        <p:nvPicPr>
          <p:cNvPr id="5" name="图片 4" descr="32303236333539373b32303236353136373b4e66672c51855bb967e5627e653e5927955c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28625" y="4073525"/>
            <a:ext cx="476885" cy="47688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41629" y="209550"/>
            <a:ext cx="6585643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Times New Roman" panose="02020603050405020304" charset="0"/>
                <a:cs typeface="Times New Roman" panose="02020603050405020304" charset="0"/>
              </a:rPr>
              <a:t>3 Methods</a:t>
            </a:r>
            <a:endParaRPr lang="en-US" altLang="zh-CN" sz="2400" b="1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9" name="文本框 8"/>
          <p:cNvSpPr txBox="1"/>
          <p:nvPr>
            <p:custDataLst>
              <p:tags r:id="rId1"/>
            </p:custDataLst>
          </p:nvPr>
        </p:nvSpPr>
        <p:spPr>
          <a:xfrm>
            <a:off x="7656830" y="5622840"/>
            <a:ext cx="4064000" cy="368300"/>
          </a:xfrm>
          <a:prstGeom prst="rect">
            <a:avLst/>
          </a:prstGeom>
        </p:spPr>
        <p:txBody>
          <a:bodyPr>
            <a:sp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lstStyle/>
          <a:p>
            <a:pPr algn="ctr"/>
            <a:r>
              <a:rPr lang="en-US" altLang="zh-CN" sz="1800" b="1">
                <a:solidFill>
                  <a:schemeClr val="tx1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Inclusion and exclusion criteria</a:t>
            </a:r>
            <a:endParaRPr lang="en-US" altLang="zh-CN" sz="1800" b="1">
              <a:solidFill>
                <a:schemeClr val="tx1"/>
              </a:solidFill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</p:txBody>
      </p:sp>
      <p:pic>
        <p:nvPicPr>
          <p:cNvPr id="6" name="图片 203629446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7348220" y="923290"/>
            <a:ext cx="4681220" cy="43427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</p:pic>
      <p:sp>
        <p:nvSpPr>
          <p:cNvPr id="3" name="文本框 2"/>
          <p:cNvSpPr txBox="1"/>
          <p:nvPr/>
        </p:nvSpPr>
        <p:spPr>
          <a:xfrm>
            <a:off x="341630" y="740410"/>
            <a:ext cx="6096000" cy="95091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zh-CN" altLang="en-US" b="1">
                <a:solidFill>
                  <a:srgbClr val="7030A0"/>
                </a:solidFill>
                <a:latin typeface="Times New Roman" panose="02020603050405020304" charset="0"/>
                <a:cs typeface="Times New Roman" panose="02020603050405020304" charset="0"/>
              </a:rPr>
              <a:t>Data collection</a:t>
            </a:r>
            <a:endParaRPr lang="zh-CN" altLang="en-US" b="1">
              <a:solidFill>
                <a:srgbClr val="7030A0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latin typeface="Times New Roman" panose="02020603050405020304" charset="0"/>
                <a:cs typeface="Times New Roman" panose="02020603050405020304" charset="0"/>
              </a:rPr>
              <a:t>On March 13, 2023, we exported a total of 217730 papers published in 2019-2021 from the iSearch COVID-19 portfolio</a:t>
            </a:r>
            <a:endParaRPr lang="zh-CN" altLang="en-US">
              <a:latin typeface="Times New Roman" panose="02020603050405020304" charset="0"/>
              <a:cs typeface="Times New Roman" panose="020206030504050203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latin typeface="Times New Roman" panose="02020603050405020304" charset="0"/>
                <a:cs typeface="Times New Roman" panose="02020603050405020304" charset="0"/>
              </a:rPr>
              <a:t>Screen Qualified data</a:t>
            </a:r>
            <a:endParaRPr lang="en-US" altLang="zh-CN">
              <a:latin typeface="Times New Roman" panose="02020603050405020304" charset="0"/>
              <a:cs typeface="Times New Roman" panose="02020603050405020304" charset="0"/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zh-CN" altLang="en-US" b="1">
                <a:solidFill>
                  <a:srgbClr val="7030A0"/>
                </a:solidFill>
                <a:latin typeface="Times New Roman" panose="02020603050405020304" charset="0"/>
                <a:cs typeface="Times New Roman" panose="02020603050405020304" charset="0"/>
              </a:rPr>
              <a:t>Data</a:t>
            </a:r>
            <a:r>
              <a:rPr lang="en-US" altLang="zh-CN" b="1">
                <a:solidFill>
                  <a:srgbClr val="7030A0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zh-CN" altLang="en-US" b="1">
                <a:solidFill>
                  <a:srgbClr val="7030A0"/>
                </a:solidFill>
                <a:latin typeface="Times New Roman" panose="02020603050405020304" charset="0"/>
                <a:cs typeface="Times New Roman" panose="02020603050405020304" charset="0"/>
              </a:rPr>
              <a:t>Preprocessing</a:t>
            </a:r>
            <a:endParaRPr lang="zh-CN" altLang="en-US">
              <a:latin typeface="Times New Roman" panose="02020603050405020304" charset="0"/>
              <a:cs typeface="Times New Roman" panose="020206030504050203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latin typeface="Times New Roman" panose="02020603050405020304" charset="0"/>
                <a:cs typeface="Times New Roman" panose="02020603050405020304" charset="0"/>
              </a:rPr>
              <a:t>Clinical Translation Intensity </a:t>
            </a:r>
            <a:endParaRPr lang="zh-CN" altLang="en-US">
              <a:latin typeface="Times New Roman" panose="02020603050405020304" charset="0"/>
              <a:cs typeface="Times New Roman" panose="020206030504050203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latin typeface="Times New Roman" panose="02020603050405020304" charset="0"/>
                <a:cs typeface="Times New Roman" panose="02020603050405020304" charset="0"/>
              </a:rPr>
              <a:t>Interdisciplinary</a:t>
            </a:r>
            <a:endParaRPr lang="zh-CN" altLang="en-US">
              <a:latin typeface="Times New Roman" panose="02020603050405020304" charset="0"/>
              <a:cs typeface="Times New Roman" panose="020206030504050203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latin typeface="Times New Roman" panose="02020603050405020304" charset="0"/>
                <a:cs typeface="Times New Roman" panose="02020603050405020304" charset="0"/>
              </a:rPr>
              <a:t>Biological entity features</a:t>
            </a:r>
            <a:endParaRPr lang="zh-CN" altLang="en-US">
              <a:latin typeface="Times New Roman" panose="02020603050405020304" charset="0"/>
              <a:cs typeface="Times New Roman" panose="02020603050405020304" charset="0"/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zh-CN" altLang="en-US" b="1">
                <a:solidFill>
                  <a:srgbClr val="7030A0"/>
                </a:solidFill>
                <a:latin typeface="Times New Roman" panose="02020603050405020304" charset="0"/>
                <a:cs typeface="Times New Roman" panose="02020603050405020304" charset="0"/>
              </a:rPr>
              <a:t>Data</a:t>
            </a:r>
            <a:r>
              <a:rPr lang="en-US" altLang="zh-CN" b="1">
                <a:solidFill>
                  <a:srgbClr val="7030A0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zh-CN" altLang="en-US" b="1">
                <a:solidFill>
                  <a:srgbClr val="7030A0"/>
                </a:solidFill>
                <a:latin typeface="Times New Roman" panose="02020603050405020304" charset="0"/>
                <a:cs typeface="Times New Roman" panose="02020603050405020304" charset="0"/>
              </a:rPr>
              <a:t>Analysis</a:t>
            </a:r>
            <a:endParaRPr lang="zh-CN" altLang="en-US" b="1">
              <a:solidFill>
                <a:srgbClr val="7030A0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latin typeface="Times New Roman" panose="02020603050405020304" charset="0"/>
                <a:cs typeface="Times New Roman" panose="02020603050405020304" charset="0"/>
              </a:rPr>
              <a:t>Summary of APT, Human and Cited_by_Clin</a:t>
            </a:r>
            <a:endParaRPr lang="zh-CN" altLang="en-US">
              <a:latin typeface="Times New Roman" panose="02020603050405020304" charset="0"/>
              <a:cs typeface="Times New Roman" panose="020206030504050203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latin typeface="Times New Roman" panose="02020603050405020304" charset="0"/>
                <a:cs typeface="Times New Roman" panose="02020603050405020304" charset="0"/>
              </a:rPr>
              <a:t>The change of the APT, Human and Cited_by_Clin by month of publication from 2019 to 2021</a:t>
            </a:r>
            <a:endParaRPr lang="zh-CN" altLang="en-US">
              <a:latin typeface="Times New Roman" panose="02020603050405020304" charset="0"/>
              <a:cs typeface="Times New Roman" panose="020206030504050203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latin typeface="Times New Roman" panose="02020603050405020304" charset="0"/>
                <a:cs typeface="Times New Roman" panose="02020603050405020304" charset="0"/>
              </a:rPr>
              <a:t> Correlation between dependents and independents</a:t>
            </a:r>
            <a:endParaRPr lang="zh-CN" altLang="en-US">
              <a:latin typeface="Times New Roman" panose="02020603050405020304" charset="0"/>
              <a:cs typeface="Times New Roman" panose="020206030504050203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latin typeface="Times New Roman" panose="02020603050405020304" charset="0"/>
                <a:cs typeface="Times New Roman" panose="02020603050405020304" charset="0"/>
              </a:rPr>
              <a:t>Negative binomial regression models of clinical translation intensity</a:t>
            </a:r>
            <a:endParaRPr lang="zh-CN" altLang="en-US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zh-CN" altLang="en-US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zh-CN" altLang="en-US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zh-CN" altLang="en-US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zh-CN" altLang="en-US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zh-CN" altLang="en-US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zh-CN" altLang="en-US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zh-CN" altLang="en-US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zh-CN" altLang="en-US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zh-CN" altLang="en-US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zh-CN" altLang="en-US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zh-CN" altLang="en-US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zh-CN" altLang="en-US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zh-CN" altLang="en-US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zh-CN" altLang="en-US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zh-CN" altLang="en-US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zh-CN" altLang="en-US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zh-CN" altLang="en-US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zh-CN" altLang="en-US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41629" y="209550"/>
            <a:ext cx="72414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Times New Roman" panose="02020603050405020304" charset="0"/>
                <a:cs typeface="Times New Roman" panose="02020603050405020304" charset="0"/>
              </a:rPr>
              <a:t>3 Methods</a:t>
            </a:r>
            <a:r>
              <a:rPr lang="en-US" altLang="zh-CN" sz="2400" dirty="0">
                <a:latin typeface="Times New Roman" panose="02020603050405020304" charset="0"/>
                <a:cs typeface="Times New Roman" panose="02020603050405020304" charset="0"/>
              </a:rPr>
              <a:t>——</a:t>
            </a:r>
            <a:r>
              <a:rPr lang="en-US" altLang="zh-CN" sz="2400" i="1" u="sng" dirty="0">
                <a:latin typeface="Times New Roman" panose="02020603050405020304" charset="0"/>
                <a:cs typeface="Times New Roman" panose="02020603050405020304" charset="0"/>
              </a:rPr>
              <a:t>variables</a:t>
            </a:r>
            <a:endParaRPr lang="en-US" altLang="zh-CN" sz="2400" i="1" u="sng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341629" y="600109"/>
            <a:ext cx="11291962" cy="5359733"/>
            <a:chOff x="293808" y="615315"/>
            <a:chExt cx="11291962" cy="5359733"/>
          </a:xfrm>
        </p:grpSpPr>
        <p:sp>
          <p:nvSpPr>
            <p:cNvPr id="9" name="矩形 8"/>
            <p:cNvSpPr/>
            <p:nvPr/>
          </p:nvSpPr>
          <p:spPr>
            <a:xfrm>
              <a:off x="293808" y="1385148"/>
              <a:ext cx="3642568" cy="428537"/>
            </a:xfrm>
            <a:prstGeom prst="rect">
              <a:avLst/>
            </a:prstGeom>
          </p:spPr>
          <p:style>
            <a:lnRef idx="2">
              <a:schemeClr val="accent5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" name="矩形 9"/>
            <p:cNvSpPr/>
            <p:nvPr/>
          </p:nvSpPr>
          <p:spPr>
            <a:xfrm>
              <a:off x="293808" y="1546089"/>
              <a:ext cx="267596" cy="267596"/>
            </a:xfrm>
            <a:prstGeom prst="rect">
              <a:avLst/>
            </a:prstGeom>
          </p:spPr>
          <p:style>
            <a:lnRef idx="2">
              <a:schemeClr val="accent5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2" name="任意多边形: 形状 11"/>
            <p:cNvSpPr/>
            <p:nvPr/>
          </p:nvSpPr>
          <p:spPr bwMode="white">
            <a:xfrm>
              <a:off x="712646" y="793397"/>
              <a:ext cx="3642568" cy="769833"/>
            </a:xfrm>
            <a:custGeom>
              <a:avLst/>
              <a:gdLst>
                <a:gd name="connsiteX0" fmla="*/ 0 w 3642568"/>
                <a:gd name="connsiteY0" fmla="*/ 0 h 769833"/>
                <a:gd name="connsiteX1" fmla="*/ 3642568 w 3642568"/>
                <a:gd name="connsiteY1" fmla="*/ 0 h 769833"/>
                <a:gd name="connsiteX2" fmla="*/ 3642568 w 3642568"/>
                <a:gd name="connsiteY2" fmla="*/ 769833 h 769833"/>
                <a:gd name="connsiteX3" fmla="*/ 0 w 3642568"/>
                <a:gd name="connsiteY3" fmla="*/ 769833 h 769833"/>
                <a:gd name="connsiteX4" fmla="*/ 0 w 3642568"/>
                <a:gd name="connsiteY4" fmla="*/ 0 h 769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2568" h="769833">
                  <a:moveTo>
                    <a:pt x="0" y="0"/>
                  </a:moveTo>
                  <a:lnTo>
                    <a:pt x="3642568" y="0"/>
                  </a:lnTo>
                  <a:lnTo>
                    <a:pt x="3642568" y="769833"/>
                  </a:lnTo>
                  <a:lnTo>
                    <a:pt x="0" y="769833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5720" tIns="30480" rIns="45720" bIns="30480" numCol="1" spcCol="1270" anchor="ctr" anchorCtr="0">
              <a:noAutofit/>
            </a:bodyPr>
            <a:lstStyle/>
            <a:p>
              <a:pPr marL="0" lvl="0" indent="0" algn="l" defTabSz="10668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altLang="en-US" sz="2400" b="0" kern="1200" dirty="0">
                  <a:solidFill>
                    <a:srgbClr val="7030A0"/>
                  </a:solidFill>
                  <a:latin typeface="Times New Roman" panose="02020603050405020304" charset="0"/>
                  <a:cs typeface="Times New Roman" panose="02020603050405020304" charset="0"/>
                </a:rPr>
                <a:t>Dependent variables</a:t>
              </a:r>
              <a:endParaRPr lang="zh-CN" altLang="en-US" sz="2400" b="0" kern="1200" dirty="0">
                <a:solidFill>
                  <a:srgbClr val="7030A0"/>
                </a:solidFill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368788" y="2173625"/>
              <a:ext cx="180000" cy="1800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5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4" name="任意多边形: 形状 13"/>
            <p:cNvSpPr/>
            <p:nvPr/>
          </p:nvSpPr>
          <p:spPr bwMode="white">
            <a:xfrm>
              <a:off x="548788" y="1991767"/>
              <a:ext cx="3387588" cy="623752"/>
            </a:xfrm>
            <a:custGeom>
              <a:avLst/>
              <a:gdLst>
                <a:gd name="connsiteX0" fmla="*/ 0 w 3387588"/>
                <a:gd name="connsiteY0" fmla="*/ 0 h 623752"/>
                <a:gd name="connsiteX1" fmla="*/ 3387588 w 3387588"/>
                <a:gd name="connsiteY1" fmla="*/ 0 h 623752"/>
                <a:gd name="connsiteX2" fmla="*/ 3387588 w 3387588"/>
                <a:gd name="connsiteY2" fmla="*/ 623752 h 623752"/>
                <a:gd name="connsiteX3" fmla="*/ 0 w 3387588"/>
                <a:gd name="connsiteY3" fmla="*/ 623752 h 623752"/>
                <a:gd name="connsiteX4" fmla="*/ 0 w 3387588"/>
                <a:gd name="connsiteY4" fmla="*/ 0 h 623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87588" h="623752">
                  <a:moveTo>
                    <a:pt x="0" y="0"/>
                  </a:moveTo>
                  <a:lnTo>
                    <a:pt x="3387588" y="0"/>
                  </a:lnTo>
                  <a:lnTo>
                    <a:pt x="3387588" y="623752"/>
                  </a:lnTo>
                  <a:lnTo>
                    <a:pt x="0" y="623752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9568" tIns="99568" rIns="99568" bIns="99568" numCol="1" spcCol="1270" anchor="ctr" anchorCtr="0">
              <a:noAutofit/>
            </a:bodyPr>
            <a:lstStyle/>
            <a:p>
              <a:pPr marL="0" lvl="0" indent="0" algn="l" defTabSz="6223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altLang="en-US" sz="1400" kern="1200" dirty="0">
                  <a:latin typeface="Times New Roman" panose="02020603050405020304" charset="0"/>
                  <a:cs typeface="Times New Roman" panose="02020603050405020304" charset="0"/>
                </a:rPr>
                <a:t>Approximate potential to translate scores (APT)</a:t>
              </a:r>
              <a:endParaRPr lang="zh-CN" altLang="en-US" sz="1400" kern="1200" dirty="0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16" name="任意多边形: 形状 15"/>
            <p:cNvSpPr/>
            <p:nvPr/>
          </p:nvSpPr>
          <p:spPr bwMode="white">
            <a:xfrm>
              <a:off x="548788" y="2615519"/>
              <a:ext cx="3387588" cy="623752"/>
            </a:xfrm>
            <a:custGeom>
              <a:avLst/>
              <a:gdLst>
                <a:gd name="connsiteX0" fmla="*/ 0 w 3387588"/>
                <a:gd name="connsiteY0" fmla="*/ 0 h 623752"/>
                <a:gd name="connsiteX1" fmla="*/ 3387588 w 3387588"/>
                <a:gd name="connsiteY1" fmla="*/ 0 h 623752"/>
                <a:gd name="connsiteX2" fmla="*/ 3387588 w 3387588"/>
                <a:gd name="connsiteY2" fmla="*/ 623752 h 623752"/>
                <a:gd name="connsiteX3" fmla="*/ 0 w 3387588"/>
                <a:gd name="connsiteY3" fmla="*/ 623752 h 623752"/>
                <a:gd name="connsiteX4" fmla="*/ 0 w 3387588"/>
                <a:gd name="connsiteY4" fmla="*/ 0 h 623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87588" h="623752">
                  <a:moveTo>
                    <a:pt x="0" y="0"/>
                  </a:moveTo>
                  <a:lnTo>
                    <a:pt x="3387588" y="0"/>
                  </a:lnTo>
                  <a:lnTo>
                    <a:pt x="3387588" y="623752"/>
                  </a:lnTo>
                  <a:lnTo>
                    <a:pt x="0" y="623752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9568" tIns="99568" rIns="99568" bIns="99568" numCol="1" spcCol="1270" anchor="ctr" anchorCtr="0">
              <a:noAutofit/>
            </a:bodyPr>
            <a:lstStyle/>
            <a:p>
              <a:pPr marL="0" lvl="0" indent="0" algn="l" defTabSz="6223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altLang="en-US" sz="1400" kern="1200">
                  <a:latin typeface="Times New Roman" panose="02020603050405020304" charset="0"/>
                  <a:cs typeface="Times New Roman" panose="02020603050405020304" charset="0"/>
                </a:rPr>
                <a:t>Human</a:t>
              </a:r>
              <a:endParaRPr lang="zh-CN" altLang="en-US" sz="1600" kern="1200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19" name="任意多边形: 形状 18"/>
            <p:cNvSpPr/>
            <p:nvPr/>
          </p:nvSpPr>
          <p:spPr bwMode="white">
            <a:xfrm>
              <a:off x="548788" y="3239271"/>
              <a:ext cx="3387588" cy="623752"/>
            </a:xfrm>
            <a:custGeom>
              <a:avLst/>
              <a:gdLst>
                <a:gd name="connsiteX0" fmla="*/ 0 w 3387588"/>
                <a:gd name="connsiteY0" fmla="*/ 0 h 623752"/>
                <a:gd name="connsiteX1" fmla="*/ 3387588 w 3387588"/>
                <a:gd name="connsiteY1" fmla="*/ 0 h 623752"/>
                <a:gd name="connsiteX2" fmla="*/ 3387588 w 3387588"/>
                <a:gd name="connsiteY2" fmla="*/ 623752 h 623752"/>
                <a:gd name="connsiteX3" fmla="*/ 0 w 3387588"/>
                <a:gd name="connsiteY3" fmla="*/ 623752 h 623752"/>
                <a:gd name="connsiteX4" fmla="*/ 0 w 3387588"/>
                <a:gd name="connsiteY4" fmla="*/ 0 h 623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87588" h="623752">
                  <a:moveTo>
                    <a:pt x="0" y="0"/>
                  </a:moveTo>
                  <a:lnTo>
                    <a:pt x="3387588" y="0"/>
                  </a:lnTo>
                  <a:lnTo>
                    <a:pt x="3387588" y="623752"/>
                  </a:lnTo>
                  <a:lnTo>
                    <a:pt x="0" y="623752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9568" tIns="99568" rIns="99568" bIns="99568" numCol="1" spcCol="1270" anchor="ctr" anchorCtr="0">
              <a:noAutofit/>
            </a:bodyPr>
            <a:lstStyle/>
            <a:p>
              <a:pPr marL="0" lvl="0" indent="0" algn="l" defTabSz="6223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altLang="en-US" sz="1400" kern="1200">
                  <a:latin typeface="Times New Roman" panose="02020603050405020304" charset="0"/>
                  <a:cs typeface="Times New Roman" panose="02020603050405020304" charset="0"/>
                </a:rPr>
                <a:t>Cited_by_Clin</a:t>
              </a:r>
              <a:endParaRPr lang="zh-CN" altLang="en-US" sz="1400" kern="1200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4118505" y="1385148"/>
              <a:ext cx="3642568" cy="428537"/>
            </a:xfrm>
            <a:prstGeom prst="rect">
              <a:avLst/>
            </a:prstGeom>
          </p:spPr>
          <p:style>
            <a:lnRef idx="2">
              <a:schemeClr val="accent5">
                <a:hueOff val="-3676672"/>
                <a:satOff val="-5113"/>
                <a:lumOff val="-1960"/>
                <a:alphaOff val="0"/>
              </a:schemeClr>
            </a:lnRef>
            <a:fillRef idx="1">
              <a:schemeClr val="accent5">
                <a:hueOff val="-3676672"/>
                <a:satOff val="-5113"/>
                <a:lumOff val="-1960"/>
                <a:alphaOff val="0"/>
              </a:schemeClr>
            </a:fillRef>
            <a:effectRef idx="0">
              <a:schemeClr val="accent5">
                <a:hueOff val="-3676672"/>
                <a:satOff val="-5113"/>
                <a:lumOff val="-196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1" name="矩形 20"/>
            <p:cNvSpPr/>
            <p:nvPr/>
          </p:nvSpPr>
          <p:spPr>
            <a:xfrm>
              <a:off x="4118505" y="1546089"/>
              <a:ext cx="267596" cy="267596"/>
            </a:xfrm>
            <a:prstGeom prst="rect">
              <a:avLst/>
            </a:prstGeom>
          </p:spPr>
          <p:style>
            <a:lnRef idx="2">
              <a:schemeClr val="accent5">
                <a:hueOff val="-3676672"/>
                <a:satOff val="-5113"/>
                <a:lumOff val="-196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2" name="任意多边形: 形状 21"/>
            <p:cNvSpPr/>
            <p:nvPr/>
          </p:nvSpPr>
          <p:spPr bwMode="white">
            <a:xfrm>
              <a:off x="4463585" y="790530"/>
              <a:ext cx="3642568" cy="769833"/>
            </a:xfrm>
            <a:custGeom>
              <a:avLst/>
              <a:gdLst>
                <a:gd name="connsiteX0" fmla="*/ 0 w 3642568"/>
                <a:gd name="connsiteY0" fmla="*/ 0 h 769833"/>
                <a:gd name="connsiteX1" fmla="*/ 3642568 w 3642568"/>
                <a:gd name="connsiteY1" fmla="*/ 0 h 769833"/>
                <a:gd name="connsiteX2" fmla="*/ 3642568 w 3642568"/>
                <a:gd name="connsiteY2" fmla="*/ 769833 h 769833"/>
                <a:gd name="connsiteX3" fmla="*/ 0 w 3642568"/>
                <a:gd name="connsiteY3" fmla="*/ 769833 h 769833"/>
                <a:gd name="connsiteX4" fmla="*/ 0 w 3642568"/>
                <a:gd name="connsiteY4" fmla="*/ 0 h 769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2568" h="769833">
                  <a:moveTo>
                    <a:pt x="0" y="0"/>
                  </a:moveTo>
                  <a:lnTo>
                    <a:pt x="3642568" y="0"/>
                  </a:lnTo>
                  <a:lnTo>
                    <a:pt x="3642568" y="769833"/>
                  </a:lnTo>
                  <a:lnTo>
                    <a:pt x="0" y="769833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5720" tIns="30480" rIns="45720" bIns="30480" numCol="1" spcCol="1270" anchor="ctr" anchorCtr="0">
              <a:noAutofit/>
            </a:bodyPr>
            <a:lstStyle/>
            <a:p>
              <a:pPr marL="0" lvl="0" indent="0" algn="l" defTabSz="10668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altLang="en-US" sz="2400" b="0" kern="1200" dirty="0">
                  <a:solidFill>
                    <a:srgbClr val="7030A0"/>
                  </a:solidFill>
                  <a:latin typeface="Times New Roman" panose="02020603050405020304" charset="0"/>
                  <a:cs typeface="Times New Roman" panose="02020603050405020304" charset="0"/>
                </a:rPr>
                <a:t>Independent variables</a:t>
              </a:r>
              <a:endParaRPr lang="zh-CN" altLang="en-US" sz="2400" b="0" kern="1200" dirty="0">
                <a:solidFill>
                  <a:srgbClr val="7030A0"/>
                </a:solidFill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4256644" y="1974981"/>
              <a:ext cx="180000" cy="180000"/>
            </a:xfrm>
            <a:prstGeom prst="rect">
              <a:avLst/>
            </a:prstGeom>
            <a:solidFill>
              <a:srgbClr val="43BB8D"/>
            </a:solidFill>
          </p:spPr>
          <p:style>
            <a:lnRef idx="2">
              <a:schemeClr val="accent5">
                <a:hueOff val="-1470669"/>
                <a:satOff val="-2045"/>
                <a:lumOff val="-783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4" name="任意多边形: 形状 23"/>
            <p:cNvSpPr/>
            <p:nvPr/>
          </p:nvSpPr>
          <p:spPr bwMode="white">
            <a:xfrm>
              <a:off x="4373485" y="1705421"/>
              <a:ext cx="3387588" cy="623752"/>
            </a:xfrm>
            <a:custGeom>
              <a:avLst/>
              <a:gdLst>
                <a:gd name="connsiteX0" fmla="*/ 0 w 3387588"/>
                <a:gd name="connsiteY0" fmla="*/ 0 h 623752"/>
                <a:gd name="connsiteX1" fmla="*/ 3387588 w 3387588"/>
                <a:gd name="connsiteY1" fmla="*/ 0 h 623752"/>
                <a:gd name="connsiteX2" fmla="*/ 3387588 w 3387588"/>
                <a:gd name="connsiteY2" fmla="*/ 623752 h 623752"/>
                <a:gd name="connsiteX3" fmla="*/ 0 w 3387588"/>
                <a:gd name="connsiteY3" fmla="*/ 623752 h 623752"/>
                <a:gd name="connsiteX4" fmla="*/ 0 w 3387588"/>
                <a:gd name="connsiteY4" fmla="*/ 0 h 623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87588" h="623752">
                  <a:moveTo>
                    <a:pt x="0" y="0"/>
                  </a:moveTo>
                  <a:lnTo>
                    <a:pt x="3387588" y="0"/>
                  </a:lnTo>
                  <a:lnTo>
                    <a:pt x="3387588" y="623752"/>
                  </a:lnTo>
                  <a:lnTo>
                    <a:pt x="0" y="623752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792" tIns="113792" rIns="113792" bIns="113792" numCol="1" spcCol="1270" anchor="ctr" anchorCtr="0">
              <a:noAutofit/>
            </a:bodyPr>
            <a:lstStyle/>
            <a:p>
              <a:pPr marL="0" lvl="0" indent="0" algn="l" defTabSz="7112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altLang="zh-CN" sz="1600" kern="1200" dirty="0">
                <a:latin typeface="Times New Roman" panose="02020603050405020304" charset="0"/>
                <a:cs typeface="Times New Roman" panose="02020603050405020304" charset="0"/>
              </a:endParaRPr>
            </a:p>
            <a:p>
              <a:pPr marL="0" lvl="0" indent="0" algn="l" defTabSz="7112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CN" sz="1600" kern="1200" dirty="0">
                  <a:latin typeface="Times New Roman" panose="02020603050405020304" charset="0"/>
                  <a:cs typeface="Times New Roman" panose="02020603050405020304" charset="0"/>
                </a:rPr>
                <a:t>I</a:t>
              </a:r>
              <a:r>
                <a:rPr lang="zh-CN" altLang="en-US" sz="1600" kern="1200" dirty="0">
                  <a:latin typeface="Times New Roman" panose="02020603050405020304" charset="0"/>
                  <a:cs typeface="Times New Roman" panose="02020603050405020304" charset="0"/>
                </a:rPr>
                <a:t>nterdisciplinarity at reference level</a:t>
              </a:r>
              <a:endParaRPr lang="zh-CN" altLang="en-US" sz="1600" kern="1200" dirty="0">
                <a:latin typeface="Times New Roman" panose="02020603050405020304" charset="0"/>
                <a:cs typeface="Times New Roman" panose="02020603050405020304" charset="0"/>
              </a:endParaRPr>
            </a:p>
            <a:p>
              <a:pPr marL="114300" lvl="1" indent="-114300" algn="l" defTabSz="533400">
                <a:lnSpc>
                  <a:spcPct val="10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zh-CN" altLang="en-US" sz="1200" kern="1200" dirty="0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26" name="任意多边形: 形状 25"/>
            <p:cNvSpPr/>
            <p:nvPr/>
          </p:nvSpPr>
          <p:spPr bwMode="white">
            <a:xfrm>
              <a:off x="4373485" y="2615519"/>
              <a:ext cx="3387588" cy="623752"/>
            </a:xfrm>
            <a:custGeom>
              <a:avLst/>
              <a:gdLst>
                <a:gd name="connsiteX0" fmla="*/ 0 w 3387588"/>
                <a:gd name="connsiteY0" fmla="*/ 0 h 623752"/>
                <a:gd name="connsiteX1" fmla="*/ 3387588 w 3387588"/>
                <a:gd name="connsiteY1" fmla="*/ 0 h 623752"/>
                <a:gd name="connsiteX2" fmla="*/ 3387588 w 3387588"/>
                <a:gd name="connsiteY2" fmla="*/ 623752 h 623752"/>
                <a:gd name="connsiteX3" fmla="*/ 0 w 3387588"/>
                <a:gd name="connsiteY3" fmla="*/ 623752 h 623752"/>
                <a:gd name="connsiteX4" fmla="*/ 0 w 3387588"/>
                <a:gd name="connsiteY4" fmla="*/ 0 h 623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87588" h="623752">
                  <a:moveTo>
                    <a:pt x="0" y="0"/>
                  </a:moveTo>
                  <a:lnTo>
                    <a:pt x="3387588" y="0"/>
                  </a:lnTo>
                  <a:lnTo>
                    <a:pt x="3387588" y="623752"/>
                  </a:lnTo>
                  <a:lnTo>
                    <a:pt x="0" y="623752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792" tIns="113792" rIns="113792" bIns="113792" numCol="1" spcCol="1270" anchor="ctr" anchorCtr="0">
              <a:noAutofit/>
            </a:bodyPr>
            <a:lstStyle/>
            <a:p>
              <a:pPr marL="0" lvl="0" indent="0" algn="l" defTabSz="7112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altLang="en-US" sz="1600" kern="1200" dirty="0">
                  <a:latin typeface="Times New Roman" panose="02020603050405020304" charset="0"/>
                  <a:cs typeface="Times New Roman" panose="02020603050405020304" charset="0"/>
                </a:rPr>
                <a:t>Variety and Balance at the entity level</a:t>
              </a:r>
              <a:endParaRPr lang="zh-CN" altLang="en-US" sz="1600" kern="1200" dirty="0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28" name="任意多边形: 形状 27"/>
            <p:cNvSpPr/>
            <p:nvPr/>
          </p:nvSpPr>
          <p:spPr bwMode="white">
            <a:xfrm>
              <a:off x="4373485" y="3497929"/>
              <a:ext cx="3387588" cy="623752"/>
            </a:xfrm>
            <a:custGeom>
              <a:avLst/>
              <a:gdLst>
                <a:gd name="connsiteX0" fmla="*/ 0 w 3387588"/>
                <a:gd name="connsiteY0" fmla="*/ 0 h 623752"/>
                <a:gd name="connsiteX1" fmla="*/ 3387588 w 3387588"/>
                <a:gd name="connsiteY1" fmla="*/ 0 h 623752"/>
                <a:gd name="connsiteX2" fmla="*/ 3387588 w 3387588"/>
                <a:gd name="connsiteY2" fmla="*/ 623752 h 623752"/>
                <a:gd name="connsiteX3" fmla="*/ 0 w 3387588"/>
                <a:gd name="connsiteY3" fmla="*/ 623752 h 623752"/>
                <a:gd name="connsiteX4" fmla="*/ 0 w 3387588"/>
                <a:gd name="connsiteY4" fmla="*/ 0 h 623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87588" h="623752">
                  <a:moveTo>
                    <a:pt x="0" y="0"/>
                  </a:moveTo>
                  <a:lnTo>
                    <a:pt x="3387588" y="0"/>
                  </a:lnTo>
                  <a:lnTo>
                    <a:pt x="3387588" y="623752"/>
                  </a:lnTo>
                  <a:lnTo>
                    <a:pt x="0" y="623752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792" tIns="113792" rIns="113792" bIns="113792" numCol="1" spcCol="1270" anchor="ctr" anchorCtr="0">
              <a:noAutofit/>
            </a:bodyPr>
            <a:lstStyle/>
            <a:p>
              <a:pPr marL="0" lvl="0" indent="0" algn="l" defTabSz="7112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altLang="en-US" sz="1600" kern="1200" dirty="0">
                  <a:latin typeface="Times New Roman" panose="02020603050405020304" charset="0"/>
                  <a:cs typeface="Times New Roman" panose="02020603050405020304" charset="0"/>
                </a:rPr>
                <a:t>Popularity at the entity level</a:t>
              </a:r>
              <a:endParaRPr lang="zh-CN" altLang="en-US" sz="1600" kern="1200" dirty="0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30" name="任意多边形: 形状 29"/>
            <p:cNvSpPr/>
            <p:nvPr/>
          </p:nvSpPr>
          <p:spPr bwMode="white">
            <a:xfrm>
              <a:off x="4373485" y="4306287"/>
              <a:ext cx="3387588" cy="623752"/>
            </a:xfrm>
            <a:custGeom>
              <a:avLst/>
              <a:gdLst>
                <a:gd name="connsiteX0" fmla="*/ 0 w 3387588"/>
                <a:gd name="connsiteY0" fmla="*/ 0 h 623752"/>
                <a:gd name="connsiteX1" fmla="*/ 3387588 w 3387588"/>
                <a:gd name="connsiteY1" fmla="*/ 0 h 623752"/>
                <a:gd name="connsiteX2" fmla="*/ 3387588 w 3387588"/>
                <a:gd name="connsiteY2" fmla="*/ 623752 h 623752"/>
                <a:gd name="connsiteX3" fmla="*/ 0 w 3387588"/>
                <a:gd name="connsiteY3" fmla="*/ 623752 h 623752"/>
                <a:gd name="connsiteX4" fmla="*/ 0 w 3387588"/>
                <a:gd name="connsiteY4" fmla="*/ 0 h 623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87588" h="623752">
                  <a:moveTo>
                    <a:pt x="0" y="0"/>
                  </a:moveTo>
                  <a:lnTo>
                    <a:pt x="3387588" y="0"/>
                  </a:lnTo>
                  <a:lnTo>
                    <a:pt x="3387588" y="623752"/>
                  </a:lnTo>
                  <a:lnTo>
                    <a:pt x="0" y="623752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792" tIns="113792" rIns="113792" bIns="113792" numCol="1" spcCol="1270" anchor="ctr" anchorCtr="0">
              <a:noAutofit/>
            </a:bodyPr>
            <a:lstStyle/>
            <a:p>
              <a:pPr marL="0" lvl="0" indent="0" algn="l" defTabSz="7112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>
                  <a:latin typeface="Times New Roman" panose="02020603050405020304" charset="0"/>
                  <a:cs typeface="Times New Roman" panose="02020603050405020304" charset="0"/>
                </a:rPr>
                <a:t>Importance at the entity level</a:t>
              </a:r>
              <a:endParaRPr lang="en-US" sz="1600" kern="1200" dirty="0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32" name="任意多边形: 形状 31"/>
            <p:cNvSpPr/>
            <p:nvPr/>
          </p:nvSpPr>
          <p:spPr bwMode="white">
            <a:xfrm>
              <a:off x="4402212" y="5280469"/>
              <a:ext cx="3387588" cy="623752"/>
            </a:xfrm>
            <a:custGeom>
              <a:avLst/>
              <a:gdLst>
                <a:gd name="connsiteX0" fmla="*/ 0 w 3387588"/>
                <a:gd name="connsiteY0" fmla="*/ 0 h 623752"/>
                <a:gd name="connsiteX1" fmla="*/ 3387588 w 3387588"/>
                <a:gd name="connsiteY1" fmla="*/ 0 h 623752"/>
                <a:gd name="connsiteX2" fmla="*/ 3387588 w 3387588"/>
                <a:gd name="connsiteY2" fmla="*/ 623752 h 623752"/>
                <a:gd name="connsiteX3" fmla="*/ 0 w 3387588"/>
                <a:gd name="connsiteY3" fmla="*/ 623752 h 623752"/>
                <a:gd name="connsiteX4" fmla="*/ 0 w 3387588"/>
                <a:gd name="connsiteY4" fmla="*/ 0 h 623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87588" h="623752">
                  <a:moveTo>
                    <a:pt x="0" y="0"/>
                  </a:moveTo>
                  <a:lnTo>
                    <a:pt x="3387588" y="0"/>
                  </a:lnTo>
                  <a:lnTo>
                    <a:pt x="3387588" y="623752"/>
                  </a:lnTo>
                  <a:lnTo>
                    <a:pt x="0" y="623752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792" tIns="113792" rIns="113792" bIns="113792" numCol="1" spcCol="1270" anchor="ctr" anchorCtr="0">
              <a:noAutofit/>
            </a:bodyPr>
            <a:lstStyle/>
            <a:p>
              <a:pPr marL="0" lvl="0" indent="0" algn="l" defTabSz="7112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>
                  <a:latin typeface="Times New Roman" panose="02020603050405020304" charset="0"/>
                  <a:cs typeface="Times New Roman" panose="02020603050405020304" charset="0"/>
                </a:rPr>
                <a:t>Novelty at the entity level</a:t>
              </a:r>
              <a:endParaRPr lang="en-US" sz="1600" kern="1200" dirty="0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7943202" y="1385148"/>
              <a:ext cx="3642568" cy="428537"/>
            </a:xfrm>
            <a:prstGeom prst="rect">
              <a:avLst/>
            </a:prstGeom>
          </p:spPr>
          <p:style>
            <a:lnRef idx="2">
              <a:schemeClr val="accent5">
                <a:hueOff val="-7353344"/>
                <a:satOff val="-10227"/>
                <a:lumOff val="-3921"/>
                <a:alphaOff val="0"/>
              </a:schemeClr>
            </a:lnRef>
            <a:fillRef idx="1">
              <a:schemeClr val="accent5">
                <a:hueOff val="-7353344"/>
                <a:satOff val="-10227"/>
                <a:lumOff val="-3921"/>
                <a:alphaOff val="0"/>
              </a:schemeClr>
            </a:fillRef>
            <a:effectRef idx="0">
              <a:schemeClr val="accent5">
                <a:hueOff val="-7353344"/>
                <a:satOff val="-10227"/>
                <a:lumOff val="-3921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4" name="矩形 33"/>
            <p:cNvSpPr/>
            <p:nvPr/>
          </p:nvSpPr>
          <p:spPr>
            <a:xfrm>
              <a:off x="7943202" y="1546089"/>
              <a:ext cx="267596" cy="267596"/>
            </a:xfrm>
            <a:prstGeom prst="rect">
              <a:avLst/>
            </a:prstGeom>
          </p:spPr>
          <p:style>
            <a:lnRef idx="2">
              <a:schemeClr val="accent5">
                <a:hueOff val="-7353344"/>
                <a:satOff val="-10227"/>
                <a:lumOff val="-3921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5" name="任意多边形: 形状 34"/>
            <p:cNvSpPr/>
            <p:nvPr/>
          </p:nvSpPr>
          <p:spPr bwMode="white">
            <a:xfrm>
              <a:off x="7943202" y="615315"/>
              <a:ext cx="3642568" cy="769833"/>
            </a:xfrm>
            <a:custGeom>
              <a:avLst/>
              <a:gdLst>
                <a:gd name="connsiteX0" fmla="*/ 0 w 3642568"/>
                <a:gd name="connsiteY0" fmla="*/ 0 h 769833"/>
                <a:gd name="connsiteX1" fmla="*/ 3642568 w 3642568"/>
                <a:gd name="connsiteY1" fmla="*/ 0 h 769833"/>
                <a:gd name="connsiteX2" fmla="*/ 3642568 w 3642568"/>
                <a:gd name="connsiteY2" fmla="*/ 769833 h 769833"/>
                <a:gd name="connsiteX3" fmla="*/ 0 w 3642568"/>
                <a:gd name="connsiteY3" fmla="*/ 769833 h 769833"/>
                <a:gd name="connsiteX4" fmla="*/ 0 w 3642568"/>
                <a:gd name="connsiteY4" fmla="*/ 0 h 769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2568" h="769833">
                  <a:moveTo>
                    <a:pt x="0" y="0"/>
                  </a:moveTo>
                  <a:lnTo>
                    <a:pt x="3642568" y="0"/>
                  </a:lnTo>
                  <a:lnTo>
                    <a:pt x="3642568" y="769833"/>
                  </a:lnTo>
                  <a:lnTo>
                    <a:pt x="0" y="769833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7630" tIns="58420" rIns="87630" bIns="58420" numCol="1" spcCol="1270" anchor="ctr" anchorCtr="0">
              <a:noAutofit/>
            </a:bodyPr>
            <a:lstStyle/>
            <a:p>
              <a:pPr marL="0" lvl="0" indent="0" algn="l" defTabSz="2044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altLang="en-US" sz="4600" kern="1200"/>
            </a:p>
          </p:txBody>
        </p:sp>
        <p:sp>
          <p:nvSpPr>
            <p:cNvPr id="36" name="矩形 35"/>
            <p:cNvSpPr/>
            <p:nvPr/>
          </p:nvSpPr>
          <p:spPr>
            <a:xfrm>
              <a:off x="8043325" y="1939110"/>
              <a:ext cx="180000" cy="180000"/>
            </a:xfrm>
            <a:prstGeom prst="rect">
              <a:avLst/>
            </a:prstGeom>
            <a:solidFill>
              <a:srgbClr val="70AD47"/>
            </a:solidFill>
          </p:spPr>
          <p:style>
            <a:lnRef idx="2">
              <a:schemeClr val="accent5">
                <a:hueOff val="-3921784"/>
                <a:satOff val="-5454"/>
                <a:lumOff val="-2091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7" name="任意多边形: 形状 36"/>
            <p:cNvSpPr/>
            <p:nvPr/>
          </p:nvSpPr>
          <p:spPr bwMode="white">
            <a:xfrm>
              <a:off x="8198182" y="1696208"/>
              <a:ext cx="3387588" cy="623752"/>
            </a:xfrm>
            <a:custGeom>
              <a:avLst/>
              <a:gdLst>
                <a:gd name="connsiteX0" fmla="*/ 0 w 3387588"/>
                <a:gd name="connsiteY0" fmla="*/ 0 h 623752"/>
                <a:gd name="connsiteX1" fmla="*/ 3387588 w 3387588"/>
                <a:gd name="connsiteY1" fmla="*/ 0 h 623752"/>
                <a:gd name="connsiteX2" fmla="*/ 3387588 w 3387588"/>
                <a:gd name="connsiteY2" fmla="*/ 623752 h 623752"/>
                <a:gd name="connsiteX3" fmla="*/ 0 w 3387588"/>
                <a:gd name="connsiteY3" fmla="*/ 623752 h 623752"/>
                <a:gd name="connsiteX4" fmla="*/ 0 w 3387588"/>
                <a:gd name="connsiteY4" fmla="*/ 0 h 623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87588" h="623752">
                  <a:moveTo>
                    <a:pt x="0" y="0"/>
                  </a:moveTo>
                  <a:lnTo>
                    <a:pt x="3387588" y="0"/>
                  </a:lnTo>
                  <a:lnTo>
                    <a:pt x="3387588" y="623752"/>
                  </a:lnTo>
                  <a:lnTo>
                    <a:pt x="0" y="623752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792" tIns="113792" rIns="113792" bIns="113792" numCol="1" spcCol="1270" anchor="ctr" anchorCtr="0">
              <a:noAutofit/>
            </a:bodyPr>
            <a:lstStyle/>
            <a:p>
              <a:pPr marL="0" lvl="0" indent="0" algn="l" defTabSz="7112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>
                  <a:latin typeface="Times New Roman" panose="02020603050405020304" charset="0"/>
                  <a:cs typeface="Times New Roman" panose="02020603050405020304" charset="0"/>
                </a:rPr>
                <a:t>Length of paper</a:t>
              </a:r>
              <a:endParaRPr lang="en-US" sz="1600" kern="1200" dirty="0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39" name="任意多边形: 形状 38"/>
            <p:cNvSpPr/>
            <p:nvPr/>
          </p:nvSpPr>
          <p:spPr bwMode="white">
            <a:xfrm>
              <a:off x="8198182" y="2190582"/>
              <a:ext cx="3387588" cy="623752"/>
            </a:xfrm>
            <a:custGeom>
              <a:avLst/>
              <a:gdLst>
                <a:gd name="connsiteX0" fmla="*/ 0 w 3387588"/>
                <a:gd name="connsiteY0" fmla="*/ 0 h 623752"/>
                <a:gd name="connsiteX1" fmla="*/ 3387588 w 3387588"/>
                <a:gd name="connsiteY1" fmla="*/ 0 h 623752"/>
                <a:gd name="connsiteX2" fmla="*/ 3387588 w 3387588"/>
                <a:gd name="connsiteY2" fmla="*/ 623752 h 623752"/>
                <a:gd name="connsiteX3" fmla="*/ 0 w 3387588"/>
                <a:gd name="connsiteY3" fmla="*/ 623752 h 623752"/>
                <a:gd name="connsiteX4" fmla="*/ 0 w 3387588"/>
                <a:gd name="connsiteY4" fmla="*/ 0 h 623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87588" h="623752">
                  <a:moveTo>
                    <a:pt x="0" y="0"/>
                  </a:moveTo>
                  <a:lnTo>
                    <a:pt x="3387588" y="0"/>
                  </a:lnTo>
                  <a:lnTo>
                    <a:pt x="3387588" y="623752"/>
                  </a:lnTo>
                  <a:lnTo>
                    <a:pt x="0" y="623752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792" tIns="113792" rIns="113792" bIns="113792" numCol="1" spcCol="1270" anchor="ctr" anchorCtr="0">
              <a:noAutofit/>
            </a:bodyPr>
            <a:lstStyle/>
            <a:p>
              <a:pPr marL="0" lvl="0" indent="0" algn="l" defTabSz="7112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>
                  <a:latin typeface="Times New Roman" panose="02020603050405020304" charset="0"/>
                  <a:cs typeface="Times New Roman" panose="02020603050405020304" charset="0"/>
                </a:rPr>
                <a:t>Number of references</a:t>
              </a:r>
              <a:endParaRPr lang="en-US" sz="1600" kern="1200" dirty="0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41" name="任意多边形: 形状 40"/>
            <p:cNvSpPr/>
            <p:nvPr/>
          </p:nvSpPr>
          <p:spPr bwMode="white">
            <a:xfrm>
              <a:off x="8198182" y="2694343"/>
              <a:ext cx="3387588" cy="623752"/>
            </a:xfrm>
            <a:custGeom>
              <a:avLst/>
              <a:gdLst>
                <a:gd name="connsiteX0" fmla="*/ 0 w 3387588"/>
                <a:gd name="connsiteY0" fmla="*/ 0 h 623752"/>
                <a:gd name="connsiteX1" fmla="*/ 3387588 w 3387588"/>
                <a:gd name="connsiteY1" fmla="*/ 0 h 623752"/>
                <a:gd name="connsiteX2" fmla="*/ 3387588 w 3387588"/>
                <a:gd name="connsiteY2" fmla="*/ 623752 h 623752"/>
                <a:gd name="connsiteX3" fmla="*/ 0 w 3387588"/>
                <a:gd name="connsiteY3" fmla="*/ 623752 h 623752"/>
                <a:gd name="connsiteX4" fmla="*/ 0 w 3387588"/>
                <a:gd name="connsiteY4" fmla="*/ 0 h 623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87588" h="623752">
                  <a:moveTo>
                    <a:pt x="0" y="0"/>
                  </a:moveTo>
                  <a:lnTo>
                    <a:pt x="3387588" y="0"/>
                  </a:lnTo>
                  <a:lnTo>
                    <a:pt x="3387588" y="623752"/>
                  </a:lnTo>
                  <a:lnTo>
                    <a:pt x="0" y="623752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792" tIns="113792" rIns="113792" bIns="113792" numCol="1" spcCol="1270" anchor="ctr" anchorCtr="0">
              <a:noAutofit/>
            </a:bodyPr>
            <a:lstStyle/>
            <a:p>
              <a:pPr marL="0" lvl="0" indent="0" algn="l" defTabSz="7112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>
                  <a:latin typeface="Times New Roman" panose="02020603050405020304" charset="0"/>
                  <a:cs typeface="Times New Roman" panose="02020603050405020304" charset="0"/>
                </a:rPr>
                <a:t>Number of funds</a:t>
              </a:r>
              <a:endParaRPr lang="en-US" sz="1600" kern="1200" dirty="0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43" name="任意多边形: 形状 42"/>
            <p:cNvSpPr/>
            <p:nvPr/>
          </p:nvSpPr>
          <p:spPr bwMode="white">
            <a:xfrm>
              <a:off x="8198182" y="3161090"/>
              <a:ext cx="3387588" cy="623752"/>
            </a:xfrm>
            <a:custGeom>
              <a:avLst/>
              <a:gdLst>
                <a:gd name="connsiteX0" fmla="*/ 0 w 3387588"/>
                <a:gd name="connsiteY0" fmla="*/ 0 h 623752"/>
                <a:gd name="connsiteX1" fmla="*/ 3387588 w 3387588"/>
                <a:gd name="connsiteY1" fmla="*/ 0 h 623752"/>
                <a:gd name="connsiteX2" fmla="*/ 3387588 w 3387588"/>
                <a:gd name="connsiteY2" fmla="*/ 623752 h 623752"/>
                <a:gd name="connsiteX3" fmla="*/ 0 w 3387588"/>
                <a:gd name="connsiteY3" fmla="*/ 623752 h 623752"/>
                <a:gd name="connsiteX4" fmla="*/ 0 w 3387588"/>
                <a:gd name="connsiteY4" fmla="*/ 0 h 623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87588" h="623752">
                  <a:moveTo>
                    <a:pt x="0" y="0"/>
                  </a:moveTo>
                  <a:lnTo>
                    <a:pt x="3387588" y="0"/>
                  </a:lnTo>
                  <a:lnTo>
                    <a:pt x="3387588" y="623752"/>
                  </a:lnTo>
                  <a:lnTo>
                    <a:pt x="0" y="623752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792" tIns="113792" rIns="113792" bIns="113792" numCol="1" spcCol="1270" anchor="ctr" anchorCtr="0">
              <a:noAutofit/>
            </a:bodyPr>
            <a:lstStyle/>
            <a:p>
              <a:pPr marL="0" lvl="0" indent="0" algn="l" defTabSz="7112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>
                  <a:latin typeface="Times New Roman" panose="02020603050405020304" charset="0"/>
                  <a:cs typeface="Times New Roman" panose="02020603050405020304" charset="0"/>
                </a:rPr>
                <a:t>Length of Title</a:t>
              </a:r>
              <a:endParaRPr lang="en-US" sz="1600" kern="1200" dirty="0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45" name="任意多边形: 形状 44"/>
            <p:cNvSpPr/>
            <p:nvPr/>
          </p:nvSpPr>
          <p:spPr bwMode="white">
            <a:xfrm>
              <a:off x="8198182" y="3673908"/>
              <a:ext cx="3387588" cy="623752"/>
            </a:xfrm>
            <a:custGeom>
              <a:avLst/>
              <a:gdLst>
                <a:gd name="connsiteX0" fmla="*/ 0 w 3387588"/>
                <a:gd name="connsiteY0" fmla="*/ 0 h 623752"/>
                <a:gd name="connsiteX1" fmla="*/ 3387588 w 3387588"/>
                <a:gd name="connsiteY1" fmla="*/ 0 h 623752"/>
                <a:gd name="connsiteX2" fmla="*/ 3387588 w 3387588"/>
                <a:gd name="connsiteY2" fmla="*/ 623752 h 623752"/>
                <a:gd name="connsiteX3" fmla="*/ 0 w 3387588"/>
                <a:gd name="connsiteY3" fmla="*/ 623752 h 623752"/>
                <a:gd name="connsiteX4" fmla="*/ 0 w 3387588"/>
                <a:gd name="connsiteY4" fmla="*/ 0 h 623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87588" h="623752">
                  <a:moveTo>
                    <a:pt x="0" y="0"/>
                  </a:moveTo>
                  <a:lnTo>
                    <a:pt x="3387588" y="0"/>
                  </a:lnTo>
                  <a:lnTo>
                    <a:pt x="3387588" y="623752"/>
                  </a:lnTo>
                  <a:lnTo>
                    <a:pt x="0" y="623752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792" tIns="113792" rIns="113792" bIns="113792" numCol="1" spcCol="1270" anchor="ctr" anchorCtr="0">
              <a:noAutofit/>
            </a:bodyPr>
            <a:lstStyle/>
            <a:p>
              <a:pPr marL="0" lvl="0" indent="0" algn="l" defTabSz="7112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>
                  <a:latin typeface="Times New Roman" panose="02020603050405020304" charset="0"/>
                  <a:cs typeface="Times New Roman" panose="02020603050405020304" charset="0"/>
                </a:rPr>
                <a:t>Number of authors</a:t>
              </a:r>
              <a:endParaRPr lang="en-US" sz="1600" kern="1200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47" name="任意多边形: 形状 46"/>
            <p:cNvSpPr/>
            <p:nvPr/>
          </p:nvSpPr>
          <p:spPr bwMode="white">
            <a:xfrm>
              <a:off x="8198182" y="4186782"/>
              <a:ext cx="3387588" cy="623752"/>
            </a:xfrm>
            <a:custGeom>
              <a:avLst/>
              <a:gdLst>
                <a:gd name="connsiteX0" fmla="*/ 0 w 3387588"/>
                <a:gd name="connsiteY0" fmla="*/ 0 h 623752"/>
                <a:gd name="connsiteX1" fmla="*/ 3387588 w 3387588"/>
                <a:gd name="connsiteY1" fmla="*/ 0 h 623752"/>
                <a:gd name="connsiteX2" fmla="*/ 3387588 w 3387588"/>
                <a:gd name="connsiteY2" fmla="*/ 623752 h 623752"/>
                <a:gd name="connsiteX3" fmla="*/ 0 w 3387588"/>
                <a:gd name="connsiteY3" fmla="*/ 623752 h 623752"/>
                <a:gd name="connsiteX4" fmla="*/ 0 w 3387588"/>
                <a:gd name="connsiteY4" fmla="*/ 0 h 623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87588" h="623752">
                  <a:moveTo>
                    <a:pt x="0" y="0"/>
                  </a:moveTo>
                  <a:lnTo>
                    <a:pt x="3387588" y="0"/>
                  </a:lnTo>
                  <a:lnTo>
                    <a:pt x="3387588" y="623752"/>
                  </a:lnTo>
                  <a:lnTo>
                    <a:pt x="0" y="623752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792" tIns="113792" rIns="113792" bIns="113792" numCol="1" spcCol="1270" anchor="ctr" anchorCtr="0">
              <a:noAutofit/>
            </a:bodyPr>
            <a:lstStyle/>
            <a:p>
              <a:pPr marL="0" lvl="0" indent="0" algn="l" defTabSz="7112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>
                  <a:latin typeface="Times New Roman" panose="02020603050405020304" charset="0"/>
                  <a:cs typeface="Times New Roman" panose="02020603050405020304" charset="0"/>
                </a:rPr>
                <a:t>Clinical paper</a:t>
              </a:r>
              <a:endParaRPr lang="en-US" sz="1600" kern="1200" dirty="0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49" name="任意多边形: 形状 48"/>
            <p:cNvSpPr/>
            <p:nvPr/>
          </p:nvSpPr>
          <p:spPr bwMode="white">
            <a:xfrm>
              <a:off x="8198182" y="4745938"/>
              <a:ext cx="3387588" cy="623752"/>
            </a:xfrm>
            <a:custGeom>
              <a:avLst/>
              <a:gdLst>
                <a:gd name="connsiteX0" fmla="*/ 0 w 3387588"/>
                <a:gd name="connsiteY0" fmla="*/ 0 h 623752"/>
                <a:gd name="connsiteX1" fmla="*/ 3387588 w 3387588"/>
                <a:gd name="connsiteY1" fmla="*/ 0 h 623752"/>
                <a:gd name="connsiteX2" fmla="*/ 3387588 w 3387588"/>
                <a:gd name="connsiteY2" fmla="*/ 623752 h 623752"/>
                <a:gd name="connsiteX3" fmla="*/ 0 w 3387588"/>
                <a:gd name="connsiteY3" fmla="*/ 623752 h 623752"/>
                <a:gd name="connsiteX4" fmla="*/ 0 w 3387588"/>
                <a:gd name="connsiteY4" fmla="*/ 0 h 623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87588" h="623752">
                  <a:moveTo>
                    <a:pt x="0" y="0"/>
                  </a:moveTo>
                  <a:lnTo>
                    <a:pt x="3387588" y="0"/>
                  </a:lnTo>
                  <a:lnTo>
                    <a:pt x="3387588" y="623752"/>
                  </a:lnTo>
                  <a:lnTo>
                    <a:pt x="0" y="623752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792" tIns="113792" rIns="113792" bIns="113792" numCol="1" spcCol="1270" anchor="ctr" anchorCtr="0">
              <a:noAutofit/>
            </a:bodyPr>
            <a:lstStyle/>
            <a:p>
              <a:pPr marL="0" lvl="0" indent="0" algn="l" defTabSz="7112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>
                  <a:latin typeface="Times New Roman" panose="02020603050405020304" charset="0"/>
                  <a:cs typeface="Times New Roman" panose="02020603050405020304" charset="0"/>
                </a:rPr>
                <a:t>English Language</a:t>
              </a:r>
              <a:endParaRPr lang="en-US" sz="1600" kern="1200" dirty="0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51" name="任意多边形: 形状 50"/>
            <p:cNvSpPr/>
            <p:nvPr/>
          </p:nvSpPr>
          <p:spPr bwMode="white">
            <a:xfrm>
              <a:off x="8198182" y="5351296"/>
              <a:ext cx="3387588" cy="623752"/>
            </a:xfrm>
            <a:custGeom>
              <a:avLst/>
              <a:gdLst>
                <a:gd name="connsiteX0" fmla="*/ 0 w 3387588"/>
                <a:gd name="connsiteY0" fmla="*/ 0 h 623752"/>
                <a:gd name="connsiteX1" fmla="*/ 3387588 w 3387588"/>
                <a:gd name="connsiteY1" fmla="*/ 0 h 623752"/>
                <a:gd name="connsiteX2" fmla="*/ 3387588 w 3387588"/>
                <a:gd name="connsiteY2" fmla="*/ 623752 h 623752"/>
                <a:gd name="connsiteX3" fmla="*/ 0 w 3387588"/>
                <a:gd name="connsiteY3" fmla="*/ 623752 h 623752"/>
                <a:gd name="connsiteX4" fmla="*/ 0 w 3387588"/>
                <a:gd name="connsiteY4" fmla="*/ 0 h 623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87588" h="623752">
                  <a:moveTo>
                    <a:pt x="0" y="0"/>
                  </a:moveTo>
                  <a:lnTo>
                    <a:pt x="3387588" y="0"/>
                  </a:lnTo>
                  <a:lnTo>
                    <a:pt x="3387588" y="623752"/>
                  </a:lnTo>
                  <a:lnTo>
                    <a:pt x="0" y="623752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792" tIns="113792" rIns="113792" bIns="113792" numCol="1" spcCol="1270" anchor="ctr" anchorCtr="0">
              <a:noAutofit/>
            </a:bodyPr>
            <a:lstStyle/>
            <a:p>
              <a:pPr marL="0" lvl="0" indent="0" algn="l" defTabSz="7112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>
                  <a:latin typeface="Times New Roman" panose="02020603050405020304" charset="0"/>
                  <a:cs typeface="Times New Roman" panose="02020603050405020304" charset="0"/>
                </a:rPr>
                <a:t>Primary research article</a:t>
              </a:r>
              <a:endParaRPr lang="en-US" sz="1600" kern="1200" dirty="0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</p:grpSp>
      <p:sp>
        <p:nvSpPr>
          <p:cNvPr id="11" name="文本框 10"/>
          <p:cNvSpPr txBox="1"/>
          <p:nvPr/>
        </p:nvSpPr>
        <p:spPr>
          <a:xfrm>
            <a:off x="8377365" y="879887"/>
            <a:ext cx="2520315" cy="56070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2400" dirty="0">
                <a:solidFill>
                  <a:srgbClr val="7030A0"/>
                </a:solidFill>
                <a:latin typeface="Times New Roman" panose="02020603050405020304" charset="0"/>
                <a:cs typeface="Times New Roman" panose="02020603050405020304" charset="0"/>
              </a:rPr>
              <a:t>Control variables</a:t>
            </a:r>
            <a:endParaRPr lang="zh-CN" altLang="en-US" sz="2400" dirty="0">
              <a:solidFill>
                <a:srgbClr val="7030A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4403067" y="2222113"/>
            <a:ext cx="3814618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050" i="1" dirty="0">
                <a:solidFill>
                  <a:schemeClr val="accent5"/>
                </a:solidFill>
                <a:latin typeface="Times New Roman" panose="02020603050405020304" charset="0"/>
                <a:cs typeface="Times New Roman" panose="02020603050405020304" charset="0"/>
              </a:rPr>
              <a:t>RAO</a:t>
            </a:r>
            <a:r>
              <a:rPr lang="en-US" altLang="zh-CN" sz="1050" i="1" dirty="0">
                <a:solidFill>
                  <a:schemeClr val="accent5"/>
                </a:solidFill>
                <a:latin typeface="Times New Roman" panose="02020603050405020304" charset="0"/>
                <a:cs typeface="Times New Roman" panose="02020603050405020304" charset="0"/>
              </a:rPr>
              <a:t>, </a:t>
            </a:r>
            <a:r>
              <a:rPr lang="zh-CN" altLang="en-US" sz="1050" i="1" dirty="0">
                <a:solidFill>
                  <a:schemeClr val="accent5"/>
                </a:solidFill>
                <a:latin typeface="Times New Roman" panose="02020603050405020304" charset="0"/>
                <a:cs typeface="Times New Roman" panose="02020603050405020304" charset="0"/>
              </a:rPr>
              <a:t>True-Diversity</a:t>
            </a:r>
            <a:r>
              <a:rPr lang="en-US" altLang="zh-CN" sz="1050" i="1" dirty="0">
                <a:solidFill>
                  <a:schemeClr val="accent5"/>
                </a:solidFill>
                <a:latin typeface="Times New Roman" panose="02020603050405020304" charset="0"/>
                <a:cs typeface="Times New Roman" panose="02020603050405020304" charset="0"/>
              </a:rPr>
              <a:t>, </a:t>
            </a:r>
            <a:r>
              <a:rPr lang="zh-CN" altLang="en-US" sz="1050" i="1" dirty="0">
                <a:solidFill>
                  <a:schemeClr val="accent5"/>
                </a:solidFill>
                <a:latin typeface="Times New Roman" panose="02020603050405020304" charset="0"/>
                <a:cs typeface="Times New Roman" panose="02020603050405020304" charset="0"/>
              </a:rPr>
              <a:t>DIV*</a:t>
            </a:r>
            <a:endParaRPr lang="zh-CN" altLang="en-US" sz="1050" i="1" dirty="0">
              <a:solidFill>
                <a:schemeClr val="accent5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050" i="1" dirty="0">
                <a:solidFill>
                  <a:schemeClr val="accent5"/>
                </a:solidFill>
                <a:latin typeface="Times New Roman" panose="02020603050405020304" charset="0"/>
                <a:cs typeface="Times New Roman" panose="02020603050405020304" charset="0"/>
              </a:rPr>
              <a:t>Simpson</a:t>
            </a:r>
            <a:r>
              <a:rPr lang="en-US" altLang="zh-CN" sz="1050" i="1" dirty="0">
                <a:solidFill>
                  <a:schemeClr val="accent5"/>
                </a:solidFill>
                <a:latin typeface="Times New Roman" panose="02020603050405020304" charset="0"/>
                <a:cs typeface="Times New Roman" panose="02020603050405020304" charset="0"/>
              </a:rPr>
              <a:t>, </a:t>
            </a:r>
            <a:r>
              <a:rPr lang="zh-CN" altLang="en-US" sz="1050" i="1" dirty="0">
                <a:solidFill>
                  <a:schemeClr val="accent5"/>
                </a:solidFill>
                <a:latin typeface="Times New Roman" panose="02020603050405020304" charset="0"/>
                <a:cs typeface="Times New Roman" panose="02020603050405020304" charset="0"/>
              </a:rPr>
              <a:t>SHANNON</a:t>
            </a:r>
            <a:endParaRPr lang="zh-CN" altLang="en-US" sz="1050" i="1" dirty="0">
              <a:solidFill>
                <a:schemeClr val="accent5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050" i="1" dirty="0">
                <a:solidFill>
                  <a:schemeClr val="accent5"/>
                </a:solidFill>
                <a:latin typeface="Times New Roman" panose="02020603050405020304" charset="0"/>
                <a:cs typeface="Times New Roman" panose="02020603050405020304" charset="0"/>
              </a:rPr>
              <a:t>Disciplinary_Variety</a:t>
            </a:r>
            <a:r>
              <a:rPr lang="en-US" altLang="zh-CN" sz="1050" i="1" dirty="0">
                <a:solidFill>
                  <a:schemeClr val="accent5"/>
                </a:solidFill>
                <a:latin typeface="Times New Roman" panose="02020603050405020304" charset="0"/>
                <a:cs typeface="Times New Roman" panose="02020603050405020304" charset="0"/>
              </a:rPr>
              <a:t>, </a:t>
            </a:r>
            <a:r>
              <a:rPr lang="zh-CN" altLang="en-US" sz="1050" i="1" dirty="0">
                <a:solidFill>
                  <a:schemeClr val="accent5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Balance</a:t>
            </a:r>
            <a:r>
              <a:rPr lang="en-US" altLang="zh-CN" sz="1050" i="1" dirty="0">
                <a:solidFill>
                  <a:schemeClr val="accent5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,</a:t>
            </a:r>
            <a:r>
              <a:rPr lang="zh-CN" altLang="en-US" sz="1050" i="1" dirty="0">
                <a:solidFill>
                  <a:schemeClr val="accent5"/>
                </a:solidFill>
                <a:latin typeface="Times New Roman" panose="02020603050405020304" charset="0"/>
                <a:cs typeface="Times New Roman" panose="02020603050405020304" charset="0"/>
              </a:rPr>
              <a:t>DISP</a:t>
            </a:r>
            <a:r>
              <a:rPr lang="en-US" altLang="zh-CN" sz="1050" i="1" dirty="0">
                <a:solidFill>
                  <a:schemeClr val="accent5"/>
                </a:solidFill>
                <a:latin typeface="Times New Roman" panose="02020603050405020304" charset="0"/>
                <a:cs typeface="Times New Roman" panose="02020603050405020304" charset="0"/>
              </a:rPr>
              <a:t>, </a:t>
            </a:r>
            <a:r>
              <a:rPr lang="zh-CN" altLang="en-US" sz="1050" i="1" dirty="0">
                <a:solidFill>
                  <a:schemeClr val="accent5"/>
                </a:solidFill>
                <a:latin typeface="Times New Roman" panose="02020603050405020304" charset="0"/>
                <a:cs typeface="Times New Roman" panose="02020603050405020304" charset="0"/>
              </a:rPr>
              <a:t>NSUB</a:t>
            </a:r>
            <a:endParaRPr lang="zh-CN" altLang="en-US" sz="1050" i="1" dirty="0">
              <a:solidFill>
                <a:schemeClr val="accent5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431477" y="3006056"/>
            <a:ext cx="3814618" cy="575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050" i="1" dirty="0" err="1">
                <a:solidFill>
                  <a:schemeClr val="accent5"/>
                </a:solidFill>
                <a:latin typeface="Times New Roman" panose="02020603050405020304" charset="0"/>
                <a:cs typeface="Times New Roman" panose="02020603050405020304" charset="0"/>
              </a:rPr>
              <a:t>CellLine</a:t>
            </a:r>
            <a:r>
              <a:rPr lang="zh-CN" altLang="en-US" sz="1050" i="1" dirty="0">
                <a:solidFill>
                  <a:schemeClr val="accent5"/>
                </a:solidFill>
                <a:latin typeface="Times New Roman" panose="02020603050405020304" charset="0"/>
                <a:cs typeface="Times New Roman" panose="02020603050405020304" charset="0"/>
              </a:rPr>
              <a:t>，</a:t>
            </a:r>
            <a:r>
              <a:rPr lang="en-US" altLang="zh-CN" sz="1050" i="1" dirty="0">
                <a:solidFill>
                  <a:schemeClr val="accent5"/>
                </a:solidFill>
                <a:latin typeface="Times New Roman" panose="02020603050405020304" charset="0"/>
                <a:cs typeface="Times New Roman" panose="02020603050405020304" charset="0"/>
              </a:rPr>
              <a:t>Chemical</a:t>
            </a:r>
            <a:r>
              <a:rPr lang="zh-CN" altLang="en-US" sz="1050" i="1" dirty="0">
                <a:solidFill>
                  <a:schemeClr val="accent5"/>
                </a:solidFill>
                <a:latin typeface="Times New Roman" panose="02020603050405020304" charset="0"/>
                <a:cs typeface="Times New Roman" panose="02020603050405020304" charset="0"/>
              </a:rPr>
              <a:t>，</a:t>
            </a:r>
            <a:r>
              <a:rPr lang="en-US" altLang="zh-CN" sz="1050" i="1" dirty="0">
                <a:solidFill>
                  <a:schemeClr val="accent5"/>
                </a:solidFill>
                <a:latin typeface="Times New Roman" panose="02020603050405020304" charset="0"/>
                <a:cs typeface="Times New Roman" panose="02020603050405020304" charset="0"/>
              </a:rPr>
              <a:t>Disease</a:t>
            </a:r>
            <a:r>
              <a:rPr lang="zh-CN" altLang="en-US" sz="1050" i="1" dirty="0">
                <a:solidFill>
                  <a:schemeClr val="accent5"/>
                </a:solidFill>
                <a:latin typeface="Times New Roman" panose="02020603050405020304" charset="0"/>
                <a:cs typeface="Times New Roman" panose="02020603050405020304" charset="0"/>
              </a:rPr>
              <a:t>，</a:t>
            </a:r>
            <a:r>
              <a:rPr lang="en-US" altLang="zh-CN" sz="1050" i="1" dirty="0">
                <a:solidFill>
                  <a:schemeClr val="accent5"/>
                </a:solidFill>
                <a:latin typeface="Times New Roman" panose="02020603050405020304" charset="0"/>
                <a:cs typeface="Times New Roman" panose="02020603050405020304" charset="0"/>
              </a:rPr>
              <a:t>Gene</a:t>
            </a:r>
            <a:r>
              <a:rPr lang="zh-CN" altLang="en-US" sz="1050" i="1" dirty="0">
                <a:solidFill>
                  <a:schemeClr val="accent5"/>
                </a:solidFill>
                <a:latin typeface="Times New Roman" panose="02020603050405020304" charset="0"/>
                <a:cs typeface="Times New Roman" panose="02020603050405020304" charset="0"/>
              </a:rPr>
              <a:t>，</a:t>
            </a:r>
            <a:r>
              <a:rPr lang="en-US" altLang="zh-CN" sz="1050" i="1" dirty="0">
                <a:solidFill>
                  <a:schemeClr val="accent5"/>
                </a:solidFill>
                <a:latin typeface="Times New Roman" panose="02020603050405020304" charset="0"/>
                <a:cs typeface="Times New Roman" panose="02020603050405020304" charset="0"/>
              </a:rPr>
              <a:t>Mutation</a:t>
            </a:r>
            <a:r>
              <a:rPr lang="zh-CN" altLang="en-US" sz="1050" i="1" dirty="0">
                <a:solidFill>
                  <a:schemeClr val="accent5"/>
                </a:solidFill>
                <a:latin typeface="Times New Roman" panose="02020603050405020304" charset="0"/>
                <a:cs typeface="Times New Roman" panose="02020603050405020304" charset="0"/>
              </a:rPr>
              <a:t>，</a:t>
            </a:r>
            <a:r>
              <a:rPr lang="en-US" altLang="zh-CN" sz="1050" i="1" dirty="0">
                <a:solidFill>
                  <a:schemeClr val="accent5"/>
                </a:solidFill>
                <a:latin typeface="Times New Roman" panose="02020603050405020304" charset="0"/>
                <a:cs typeface="Times New Roman" panose="02020603050405020304" charset="0"/>
              </a:rPr>
              <a:t>Species</a:t>
            </a:r>
            <a:endParaRPr lang="en-US" altLang="zh-CN" sz="1050" i="1" dirty="0">
              <a:solidFill>
                <a:schemeClr val="accent5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050" i="1" dirty="0" err="1">
                <a:solidFill>
                  <a:schemeClr val="accent5"/>
                </a:solidFill>
                <a:latin typeface="Times New Roman" panose="02020603050405020304" charset="0"/>
                <a:cs typeface="Times New Roman" panose="02020603050405020304" charset="0"/>
              </a:rPr>
              <a:t>Entity_Variety</a:t>
            </a:r>
            <a:endParaRPr lang="en-US" altLang="zh-CN" sz="1050" i="1" dirty="0">
              <a:solidFill>
                <a:schemeClr val="accent5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050" i="1" dirty="0" err="1">
                <a:solidFill>
                  <a:schemeClr val="accent5"/>
                </a:solidFill>
                <a:latin typeface="Times New Roman" panose="02020603050405020304" charset="0"/>
                <a:cs typeface="Times New Roman" panose="02020603050405020304" charset="0"/>
              </a:rPr>
              <a:t>R_Ce</a:t>
            </a:r>
            <a:r>
              <a:rPr lang="en-US" altLang="zh-CN" sz="1050" i="1" dirty="0">
                <a:solidFill>
                  <a:schemeClr val="accent5"/>
                </a:solidFill>
                <a:latin typeface="Times New Roman" panose="02020603050405020304" charset="0"/>
                <a:cs typeface="Times New Roman" panose="02020603050405020304" charset="0"/>
              </a:rPr>
              <a:t>, </a:t>
            </a:r>
            <a:r>
              <a:rPr lang="en-US" altLang="zh-CN" sz="1050" i="1" dirty="0" err="1">
                <a:solidFill>
                  <a:schemeClr val="accent5"/>
                </a:solidFill>
                <a:latin typeface="Times New Roman" panose="02020603050405020304" charset="0"/>
                <a:cs typeface="Times New Roman" panose="02020603050405020304" charset="0"/>
              </a:rPr>
              <a:t>R_Ch</a:t>
            </a:r>
            <a:r>
              <a:rPr lang="en-US" altLang="zh-CN" sz="1050" i="1" dirty="0">
                <a:solidFill>
                  <a:schemeClr val="accent5"/>
                </a:solidFill>
                <a:latin typeface="Times New Roman" panose="02020603050405020304" charset="0"/>
                <a:cs typeface="Times New Roman" panose="02020603050405020304" charset="0"/>
              </a:rPr>
              <a:t>, </a:t>
            </a:r>
            <a:r>
              <a:rPr lang="en-US" altLang="zh-CN" sz="1050" i="1" dirty="0" err="1">
                <a:solidFill>
                  <a:schemeClr val="accent5"/>
                </a:solidFill>
                <a:latin typeface="Times New Roman" panose="02020603050405020304" charset="0"/>
                <a:cs typeface="Times New Roman" panose="02020603050405020304" charset="0"/>
              </a:rPr>
              <a:t>R_Di</a:t>
            </a:r>
            <a:r>
              <a:rPr lang="en-US" altLang="zh-CN" sz="1050" i="1" dirty="0">
                <a:solidFill>
                  <a:schemeClr val="accent5"/>
                </a:solidFill>
                <a:latin typeface="Times New Roman" panose="02020603050405020304" charset="0"/>
                <a:cs typeface="Times New Roman" panose="02020603050405020304" charset="0"/>
              </a:rPr>
              <a:t>, </a:t>
            </a:r>
            <a:r>
              <a:rPr lang="en-US" altLang="zh-CN" sz="1050" i="1" dirty="0" err="1">
                <a:solidFill>
                  <a:schemeClr val="accent5"/>
                </a:solidFill>
                <a:latin typeface="Times New Roman" panose="02020603050405020304" charset="0"/>
                <a:cs typeface="Times New Roman" panose="02020603050405020304" charset="0"/>
              </a:rPr>
              <a:t>R_Ge</a:t>
            </a:r>
            <a:r>
              <a:rPr lang="en-US" altLang="zh-CN" sz="1050" i="1" dirty="0">
                <a:solidFill>
                  <a:schemeClr val="accent5"/>
                </a:solidFill>
                <a:latin typeface="Times New Roman" panose="02020603050405020304" charset="0"/>
                <a:cs typeface="Times New Roman" panose="02020603050405020304" charset="0"/>
              </a:rPr>
              <a:t>, </a:t>
            </a:r>
            <a:r>
              <a:rPr lang="en-US" altLang="zh-CN" sz="1050" i="1" dirty="0" err="1">
                <a:solidFill>
                  <a:schemeClr val="accent5"/>
                </a:solidFill>
                <a:latin typeface="Times New Roman" panose="02020603050405020304" charset="0"/>
                <a:cs typeface="Times New Roman" panose="02020603050405020304" charset="0"/>
              </a:rPr>
              <a:t>R_Mu</a:t>
            </a:r>
            <a:r>
              <a:rPr lang="en-US" altLang="zh-CN" sz="1050" i="1" dirty="0">
                <a:solidFill>
                  <a:schemeClr val="accent5"/>
                </a:solidFill>
                <a:latin typeface="Times New Roman" panose="02020603050405020304" charset="0"/>
                <a:cs typeface="Times New Roman" panose="02020603050405020304" charset="0"/>
              </a:rPr>
              <a:t>, </a:t>
            </a:r>
            <a:r>
              <a:rPr lang="en-US" altLang="zh-CN" sz="1050" i="1" dirty="0" err="1">
                <a:solidFill>
                  <a:schemeClr val="accent5"/>
                </a:solidFill>
                <a:latin typeface="Times New Roman" panose="02020603050405020304" charset="0"/>
                <a:cs typeface="Times New Roman" panose="02020603050405020304" charset="0"/>
              </a:rPr>
              <a:t>R_Sp</a:t>
            </a:r>
            <a:endParaRPr lang="zh-CN" altLang="en-US" sz="1050" i="1" dirty="0">
              <a:solidFill>
                <a:schemeClr val="accent5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450115" y="3992772"/>
            <a:ext cx="3814618" cy="41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050" i="1" dirty="0">
                <a:solidFill>
                  <a:schemeClr val="accent5"/>
                </a:solidFill>
                <a:latin typeface="Times New Roman" panose="02020603050405020304" charset="0"/>
                <a:cs typeface="Times New Roman" panose="02020603050405020304" charset="0"/>
              </a:rPr>
              <a:t>Ce_10, Ch_10, Di_10, Ge_10, Mu_10, Sp_10</a:t>
            </a:r>
            <a:endParaRPr lang="en-US" altLang="zh-CN" sz="1050" i="1" dirty="0">
              <a:solidFill>
                <a:schemeClr val="accent5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en-US" altLang="zh-CN" sz="1050" i="1" dirty="0">
                <a:solidFill>
                  <a:schemeClr val="accent5"/>
                </a:solidFill>
                <a:latin typeface="Times New Roman" panose="02020603050405020304" charset="0"/>
                <a:cs typeface="Times New Roman" panose="02020603050405020304" charset="0"/>
              </a:rPr>
              <a:t>Ce_1, Ch_1, Di_1, Ge_1, Mu_1, Sp_1</a:t>
            </a:r>
            <a:endParaRPr lang="zh-CN" altLang="en-US" sz="1050" i="1" dirty="0">
              <a:solidFill>
                <a:schemeClr val="accent5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467152" y="4758700"/>
            <a:ext cx="381461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050" i="1" dirty="0">
                <a:solidFill>
                  <a:schemeClr val="accent5"/>
                </a:solidFill>
                <a:latin typeface="Times New Roman" panose="02020603050405020304" charset="0"/>
                <a:cs typeface="Times New Roman" panose="02020603050405020304" charset="0"/>
              </a:rPr>
              <a:t>Betweenness centrality</a:t>
            </a:r>
            <a:endParaRPr lang="en-US" altLang="zh-CN" sz="1050" i="1" dirty="0">
              <a:solidFill>
                <a:schemeClr val="accent5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050" i="1" dirty="0">
                <a:solidFill>
                  <a:schemeClr val="accent5"/>
                </a:solidFill>
                <a:latin typeface="Times New Roman" panose="02020603050405020304" charset="0"/>
                <a:cs typeface="Times New Roman" panose="02020603050405020304" charset="0"/>
              </a:rPr>
              <a:t>Closeness centrality</a:t>
            </a:r>
            <a:endParaRPr lang="en-US" altLang="zh-CN" sz="1050" i="1" dirty="0">
              <a:solidFill>
                <a:schemeClr val="accent5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050" i="1" dirty="0">
                <a:solidFill>
                  <a:schemeClr val="accent5"/>
                </a:solidFill>
                <a:latin typeface="Times New Roman" panose="02020603050405020304" charset="0"/>
                <a:cs typeface="Times New Roman" panose="02020603050405020304" charset="0"/>
              </a:rPr>
              <a:t>Eigenvector centrality</a:t>
            </a:r>
            <a:endParaRPr lang="en-US" altLang="zh-CN" sz="1050" i="1" dirty="0">
              <a:solidFill>
                <a:schemeClr val="accent5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050" i="1" dirty="0">
                <a:solidFill>
                  <a:schemeClr val="accent5"/>
                </a:solidFill>
                <a:latin typeface="Times New Roman" panose="02020603050405020304" charset="0"/>
                <a:cs typeface="Times New Roman" panose="02020603050405020304" charset="0"/>
              </a:rPr>
              <a:t>PageRank</a:t>
            </a:r>
            <a:endParaRPr lang="zh-CN" altLang="en-US" sz="1050" i="1" dirty="0">
              <a:solidFill>
                <a:schemeClr val="accent5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511947" y="5693861"/>
            <a:ext cx="381461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050" i="1" dirty="0">
                <a:solidFill>
                  <a:schemeClr val="accent5"/>
                </a:solidFill>
                <a:latin typeface="Times New Roman" panose="02020603050405020304" charset="0"/>
                <a:cs typeface="Times New Roman" panose="02020603050405020304" charset="0"/>
              </a:rPr>
              <a:t>Novelty score</a:t>
            </a:r>
            <a:endParaRPr lang="zh-CN" altLang="en-US" sz="1050" i="1" dirty="0">
              <a:solidFill>
                <a:schemeClr val="accent5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68788" y="2826205"/>
            <a:ext cx="180000" cy="1800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5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52" name="矩形 51"/>
          <p:cNvSpPr/>
          <p:nvPr/>
        </p:nvSpPr>
        <p:spPr>
          <a:xfrm>
            <a:off x="368788" y="3472933"/>
            <a:ext cx="180000" cy="1800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5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54" name="矩形 53"/>
          <p:cNvSpPr/>
          <p:nvPr/>
        </p:nvSpPr>
        <p:spPr>
          <a:xfrm>
            <a:off x="4306046" y="2810999"/>
            <a:ext cx="180000" cy="180000"/>
          </a:xfrm>
          <a:prstGeom prst="rect">
            <a:avLst/>
          </a:prstGeom>
          <a:solidFill>
            <a:srgbClr val="43BB8D"/>
          </a:solidFill>
        </p:spPr>
        <p:style>
          <a:lnRef idx="2">
            <a:schemeClr val="accent5">
              <a:hueOff val="-1470669"/>
              <a:satOff val="-2045"/>
              <a:lumOff val="-783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55" name="矩形 54"/>
          <p:cNvSpPr/>
          <p:nvPr/>
        </p:nvSpPr>
        <p:spPr>
          <a:xfrm>
            <a:off x="4304465" y="3701720"/>
            <a:ext cx="180000" cy="180000"/>
          </a:xfrm>
          <a:prstGeom prst="rect">
            <a:avLst/>
          </a:prstGeom>
          <a:solidFill>
            <a:srgbClr val="43BB8D"/>
          </a:solidFill>
        </p:spPr>
        <p:style>
          <a:lnRef idx="2">
            <a:schemeClr val="accent5">
              <a:hueOff val="-1470669"/>
              <a:satOff val="-2045"/>
              <a:lumOff val="-783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56" name="矩形 55"/>
          <p:cNvSpPr/>
          <p:nvPr/>
        </p:nvSpPr>
        <p:spPr>
          <a:xfrm>
            <a:off x="4306046" y="4539375"/>
            <a:ext cx="180000" cy="180000"/>
          </a:xfrm>
          <a:prstGeom prst="rect">
            <a:avLst/>
          </a:prstGeom>
          <a:solidFill>
            <a:srgbClr val="43BB8D"/>
          </a:solidFill>
        </p:spPr>
        <p:style>
          <a:lnRef idx="2">
            <a:schemeClr val="accent5">
              <a:hueOff val="-1470669"/>
              <a:satOff val="-2045"/>
              <a:lumOff val="-783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57" name="矩形 56"/>
          <p:cNvSpPr/>
          <p:nvPr/>
        </p:nvSpPr>
        <p:spPr>
          <a:xfrm>
            <a:off x="4306046" y="5514144"/>
            <a:ext cx="180000" cy="180000"/>
          </a:xfrm>
          <a:prstGeom prst="rect">
            <a:avLst/>
          </a:prstGeom>
          <a:solidFill>
            <a:srgbClr val="43BB8D"/>
          </a:solidFill>
        </p:spPr>
        <p:style>
          <a:lnRef idx="2">
            <a:schemeClr val="accent5">
              <a:hueOff val="-1470669"/>
              <a:satOff val="-2045"/>
              <a:lumOff val="-783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59" name="矩形 58"/>
          <p:cNvSpPr/>
          <p:nvPr/>
        </p:nvSpPr>
        <p:spPr>
          <a:xfrm>
            <a:off x="8097199" y="2404537"/>
            <a:ext cx="180000" cy="180000"/>
          </a:xfrm>
          <a:prstGeom prst="rect">
            <a:avLst/>
          </a:prstGeom>
          <a:solidFill>
            <a:srgbClr val="70AD47"/>
          </a:solidFill>
        </p:spPr>
        <p:style>
          <a:lnRef idx="2">
            <a:schemeClr val="accent5">
              <a:hueOff val="-3921784"/>
              <a:satOff val="-5454"/>
              <a:lumOff val="-2091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60" name="矩形 59"/>
          <p:cNvSpPr/>
          <p:nvPr/>
        </p:nvSpPr>
        <p:spPr>
          <a:xfrm>
            <a:off x="8101364" y="2900999"/>
            <a:ext cx="180000" cy="180000"/>
          </a:xfrm>
          <a:prstGeom prst="rect">
            <a:avLst/>
          </a:prstGeom>
          <a:solidFill>
            <a:srgbClr val="70AD47"/>
          </a:solidFill>
        </p:spPr>
        <p:style>
          <a:lnRef idx="2">
            <a:schemeClr val="accent5">
              <a:hueOff val="-3921784"/>
              <a:satOff val="-5454"/>
              <a:lumOff val="-2091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61" name="矩形 60"/>
          <p:cNvSpPr/>
          <p:nvPr/>
        </p:nvSpPr>
        <p:spPr>
          <a:xfrm>
            <a:off x="8105038" y="3374120"/>
            <a:ext cx="180000" cy="180000"/>
          </a:xfrm>
          <a:prstGeom prst="rect">
            <a:avLst/>
          </a:prstGeom>
          <a:solidFill>
            <a:srgbClr val="70AD47"/>
          </a:solidFill>
        </p:spPr>
        <p:style>
          <a:lnRef idx="2">
            <a:schemeClr val="accent5">
              <a:hueOff val="-3921784"/>
              <a:satOff val="-5454"/>
              <a:lumOff val="-2091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62" name="矩形 61"/>
          <p:cNvSpPr/>
          <p:nvPr/>
        </p:nvSpPr>
        <p:spPr>
          <a:xfrm>
            <a:off x="8091146" y="3878954"/>
            <a:ext cx="180000" cy="180000"/>
          </a:xfrm>
          <a:prstGeom prst="rect">
            <a:avLst/>
          </a:prstGeom>
          <a:solidFill>
            <a:srgbClr val="70AD47"/>
          </a:solidFill>
        </p:spPr>
        <p:style>
          <a:lnRef idx="2">
            <a:schemeClr val="accent5">
              <a:hueOff val="-3921784"/>
              <a:satOff val="-5454"/>
              <a:lumOff val="-2091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63" name="矩形 62"/>
          <p:cNvSpPr/>
          <p:nvPr/>
        </p:nvSpPr>
        <p:spPr>
          <a:xfrm>
            <a:off x="8101364" y="4389003"/>
            <a:ext cx="180000" cy="180000"/>
          </a:xfrm>
          <a:prstGeom prst="rect">
            <a:avLst/>
          </a:prstGeom>
          <a:solidFill>
            <a:srgbClr val="70AD47"/>
          </a:solidFill>
        </p:spPr>
        <p:style>
          <a:lnRef idx="2">
            <a:schemeClr val="accent5">
              <a:hueOff val="-3921784"/>
              <a:satOff val="-5454"/>
              <a:lumOff val="-2091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64" name="矩形 63"/>
          <p:cNvSpPr/>
          <p:nvPr/>
        </p:nvSpPr>
        <p:spPr>
          <a:xfrm>
            <a:off x="8095817" y="4949032"/>
            <a:ext cx="180000" cy="180000"/>
          </a:xfrm>
          <a:prstGeom prst="rect">
            <a:avLst/>
          </a:prstGeom>
          <a:solidFill>
            <a:srgbClr val="70AD47"/>
          </a:solidFill>
        </p:spPr>
        <p:style>
          <a:lnRef idx="2">
            <a:schemeClr val="accent5">
              <a:hueOff val="-3921784"/>
              <a:satOff val="-5454"/>
              <a:lumOff val="-2091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65" name="矩形 64"/>
          <p:cNvSpPr/>
          <p:nvPr/>
        </p:nvSpPr>
        <p:spPr>
          <a:xfrm>
            <a:off x="8101364" y="5544320"/>
            <a:ext cx="180000" cy="180000"/>
          </a:xfrm>
          <a:prstGeom prst="rect">
            <a:avLst/>
          </a:prstGeom>
          <a:solidFill>
            <a:srgbClr val="70AD47"/>
          </a:solidFill>
        </p:spPr>
        <p:style>
          <a:lnRef idx="2">
            <a:schemeClr val="accent5">
              <a:hueOff val="-3921784"/>
              <a:satOff val="-5454"/>
              <a:lumOff val="-2091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41630" y="209550"/>
            <a:ext cx="99661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Times New Roman" panose="02020603050405020304" charset="0"/>
                <a:cs typeface="Times New Roman" panose="02020603050405020304" charset="0"/>
              </a:rPr>
              <a:t>4 Results</a:t>
            </a:r>
            <a:r>
              <a:rPr lang="en-US" altLang="zh-CN" sz="2400" b="1" i="1" dirty="0">
                <a:latin typeface="Times New Roman" panose="02020603050405020304" charset="0"/>
                <a:cs typeface="Times New Roman" panose="02020603050405020304" charset="0"/>
              </a:rPr>
              <a:t>——</a:t>
            </a:r>
            <a:r>
              <a:rPr lang="en-US" altLang="zh-CN" sz="2400" i="1" u="sng" dirty="0">
                <a:latin typeface="Times New Roman" panose="02020603050405020304" charset="0"/>
                <a:cs typeface="Times New Roman" panose="02020603050405020304" charset="0"/>
              </a:rPr>
              <a:t>Summary of APT, Human and </a:t>
            </a:r>
            <a:r>
              <a:rPr lang="en-US" altLang="zh-CN" sz="2400" i="1" u="sng" dirty="0" err="1">
                <a:latin typeface="Times New Roman" panose="02020603050405020304" charset="0"/>
                <a:cs typeface="Times New Roman" panose="02020603050405020304" charset="0"/>
              </a:rPr>
              <a:t>Cited_by_Clin</a:t>
            </a:r>
            <a:endParaRPr lang="en-US" altLang="zh-CN" sz="2400" i="1" u="sng" dirty="0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 altLang="zh-CN" sz="2400" b="1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185" y="828112"/>
            <a:ext cx="5475494" cy="4551122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3970" y="953981"/>
            <a:ext cx="6421130" cy="2364182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452581" y="5534687"/>
            <a:ext cx="609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Times New Roman" panose="02020603050405020304" charset="0"/>
                <a:cs typeface="Times New Roman" panose="02020603050405020304" charset="0"/>
              </a:rPr>
              <a:t>Figure 2. Distribution of APT, Human and </a:t>
            </a:r>
            <a:r>
              <a:rPr lang="en-US" altLang="zh-CN" sz="1600" dirty="0" err="1">
                <a:latin typeface="Times New Roman" panose="02020603050405020304" charset="0"/>
                <a:cs typeface="Times New Roman" panose="02020603050405020304" charset="0"/>
              </a:rPr>
              <a:t>Cited_by_Clin</a:t>
            </a:r>
            <a:endParaRPr lang="zh-CN" altLang="en-US" sz="16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151480" y="3338946"/>
            <a:ext cx="554181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>
                <a:latin typeface="Times New Roman" panose="02020603050405020304" charset="0"/>
                <a:cs typeface="Times New Roman" panose="02020603050405020304" charset="0"/>
              </a:rPr>
              <a:t>Figure 3. The change of the APT, Human and </a:t>
            </a:r>
            <a:r>
              <a:rPr lang="en-US" altLang="zh-CN" sz="1600" dirty="0" err="1">
                <a:latin typeface="Times New Roman" panose="02020603050405020304" charset="0"/>
                <a:cs typeface="Times New Roman" panose="02020603050405020304" charset="0"/>
              </a:rPr>
              <a:t>Cited_by_Clin</a:t>
            </a:r>
            <a:r>
              <a:rPr lang="en-US" altLang="zh-CN" sz="1600" dirty="0">
                <a:latin typeface="Times New Roman" panose="02020603050405020304" charset="0"/>
                <a:cs typeface="Times New Roman" panose="02020603050405020304" charset="0"/>
              </a:rPr>
              <a:t> by month of publication from 2019 to 2021</a:t>
            </a:r>
            <a:endParaRPr lang="zh-CN" altLang="en-US" sz="16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41630" y="209550"/>
            <a:ext cx="99661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Times New Roman" panose="02020603050405020304" charset="0"/>
                <a:cs typeface="Times New Roman" panose="02020603050405020304" charset="0"/>
              </a:rPr>
              <a:t>4 Results——</a:t>
            </a:r>
            <a:r>
              <a:rPr lang="en-US" altLang="zh-CN" sz="2400" i="1" u="sng" dirty="0">
                <a:latin typeface="Times New Roman" panose="02020603050405020304" charset="0"/>
                <a:cs typeface="Times New Roman" panose="02020603050405020304" charset="0"/>
              </a:rPr>
              <a:t>Correlation between dependents and independents </a:t>
            </a:r>
            <a:endParaRPr lang="en-US" altLang="zh-CN" sz="2400" i="1" u="sng" dirty="0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 altLang="zh-CN" sz="2400" b="1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486" y="360219"/>
            <a:ext cx="9924278" cy="6566596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4705580" y="6488668"/>
            <a:ext cx="1238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Times New Roman" panose="02020603050405020304" charset="0"/>
                <a:cs typeface="Times New Roman" panose="02020603050405020304" charset="0"/>
              </a:rPr>
              <a:t>2019-2020</a:t>
            </a:r>
            <a:endParaRPr lang="zh-CN" altLang="en-US" b="1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836203" y="625048"/>
            <a:ext cx="1312333" cy="612986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41630" y="209550"/>
            <a:ext cx="99661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Times New Roman" panose="02020603050405020304" charset="0"/>
                <a:cs typeface="Times New Roman" panose="02020603050405020304" charset="0"/>
              </a:rPr>
              <a:t>4 Results——</a:t>
            </a:r>
            <a:r>
              <a:rPr lang="en-US" altLang="zh-CN" sz="2400" i="1" u="sng" dirty="0">
                <a:latin typeface="Times New Roman" panose="02020603050405020304" charset="0"/>
                <a:cs typeface="Times New Roman" panose="02020603050405020304" charset="0"/>
              </a:rPr>
              <a:t>Correlation between dependents and independents</a:t>
            </a:r>
            <a:endParaRPr lang="en-US" altLang="zh-CN" sz="2400" i="1" u="sng" dirty="0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 altLang="zh-CN" sz="2400" b="1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353" y="526476"/>
            <a:ext cx="9895828" cy="6428144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4705580" y="6488668"/>
            <a:ext cx="1238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Times New Roman" panose="02020603050405020304" charset="0"/>
                <a:cs typeface="Times New Roman" panose="02020603050405020304" charset="0"/>
              </a:rPr>
              <a:t>2021</a:t>
            </a:r>
            <a:endParaRPr lang="zh-CN" altLang="en-US" b="1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920750" y="601132"/>
            <a:ext cx="1314449" cy="604731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41629" y="209550"/>
            <a:ext cx="1166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Times New Roman" panose="02020603050405020304" charset="0"/>
                <a:cs typeface="Times New Roman" panose="02020603050405020304" charset="0"/>
              </a:rPr>
              <a:t>4 Results——</a:t>
            </a:r>
            <a:r>
              <a:rPr lang="en-US" altLang="zh-CN" sz="2400" i="1" u="sng" dirty="0">
                <a:latin typeface="Times New Roman" panose="02020603050405020304" charset="0"/>
                <a:cs typeface="Times New Roman" panose="02020603050405020304" charset="0"/>
              </a:rPr>
              <a:t>Statistics analysis</a:t>
            </a:r>
            <a:endParaRPr lang="en-US" altLang="zh-CN" sz="2400" i="1" u="sng" dirty="0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 altLang="zh-CN" sz="2400" b="1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65149" y="768340"/>
            <a:ext cx="10601325" cy="34150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Times New Roman" panose="02020603050405020304" charset="0"/>
                <a:cs typeface="Times New Roman" panose="02020603050405020304" charset="0"/>
              </a:rPr>
              <a:t>Model</a:t>
            </a:r>
            <a:r>
              <a:rPr lang="zh-CN" altLang="en-US" dirty="0">
                <a:latin typeface="Times New Roman" panose="02020603050405020304" charset="0"/>
                <a:cs typeface="Times New Roman" panose="02020603050405020304" charset="0"/>
              </a:rPr>
              <a:t>：</a:t>
            </a:r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b="1" dirty="0">
                <a:solidFill>
                  <a:srgbClr val="7030A0"/>
                </a:solidFill>
                <a:latin typeface="Times New Roman" panose="02020603050405020304" charset="0"/>
                <a:cs typeface="Times New Roman" panose="02020603050405020304" charset="0"/>
              </a:rPr>
              <a:t>Negative Binomial Regression</a:t>
            </a:r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</a:rPr>
              <a:t> three clinical translation indicators </a:t>
            </a:r>
            <a:r>
              <a:rPr lang="zh-CN" altLang="en-US" dirty="0">
                <a:latin typeface="Times New Roman" panose="02020603050405020304" charset="0"/>
                <a:cs typeface="Times New Roman" panose="02020603050405020304" charset="0"/>
              </a:rPr>
              <a:t>（</a:t>
            </a:r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</a:rPr>
              <a:t> 2019-2020 and 2021 </a:t>
            </a:r>
            <a:r>
              <a:rPr lang="zh-CN" altLang="en-US" dirty="0">
                <a:latin typeface="Times New Roman" panose="02020603050405020304" charset="0"/>
                <a:cs typeface="Times New Roman" panose="02020603050405020304" charset="0"/>
              </a:rPr>
              <a:t>）</a:t>
            </a:r>
            <a:endParaRPr lang="zh-CN" altLang="en-US" dirty="0">
              <a:latin typeface="Times New Roman" panose="02020603050405020304" charset="0"/>
              <a:cs typeface="Times New Roman" panose="02020603050405020304" charset="0"/>
            </a:endParaRPr>
          </a:p>
          <a:p>
            <a:pPr algn="ctr"/>
            <a:endParaRPr lang="en-US" altLang="zh-CN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</a:rPr>
              <a:t>M1</a:t>
            </a:r>
            <a:r>
              <a:rPr lang="zh-CN" altLang="en-US" dirty="0">
                <a:latin typeface="Times New Roman" panose="02020603050405020304" charset="0"/>
                <a:cs typeface="Times New Roman" panose="02020603050405020304" charset="0"/>
              </a:rPr>
              <a:t>：</a:t>
            </a:r>
            <a:r>
              <a:rPr lang="en-US" altLang="zh-CN" b="1" dirty="0">
                <a:latin typeface="Times New Roman" panose="02020603050405020304" charset="0"/>
                <a:cs typeface="Times New Roman" panose="02020603050405020304" charset="0"/>
              </a:rPr>
              <a:t>control variables </a:t>
            </a:r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</a:rPr>
              <a:t>&amp; APT, Human, Cited by Clin.</a:t>
            </a:r>
            <a:r>
              <a:rPr lang="zh-CN" altLang="en-US" dirty="0">
                <a:latin typeface="Times New Roman" panose="02020603050405020304" charset="0"/>
                <a:cs typeface="Times New Roman" panose="02020603050405020304" charset="0"/>
              </a:rPr>
              <a:t>（</a:t>
            </a:r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</a:rPr>
              <a:t>base model</a:t>
            </a:r>
            <a:r>
              <a:rPr lang="zh-CN" altLang="en-US" dirty="0">
                <a:latin typeface="Times New Roman" panose="02020603050405020304" charset="0"/>
                <a:cs typeface="Times New Roman" panose="02020603050405020304" charset="0"/>
              </a:rPr>
              <a:t>）</a:t>
            </a:r>
            <a:endParaRPr lang="en-US" altLang="zh-CN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</a:rPr>
              <a:t>M2</a:t>
            </a:r>
            <a:r>
              <a:rPr lang="zh-CN" altLang="en-US" dirty="0">
                <a:latin typeface="Times New Roman" panose="02020603050405020304" charset="0"/>
                <a:cs typeface="Times New Roman" panose="02020603050405020304" charset="0"/>
              </a:rPr>
              <a:t>：</a:t>
            </a:r>
            <a:r>
              <a:rPr lang="en-US" altLang="zh-CN" b="1" dirty="0">
                <a:latin typeface="Times New Roman" panose="02020603050405020304" charset="0"/>
                <a:cs typeface="Times New Roman" panose="02020603050405020304" charset="0"/>
              </a:rPr>
              <a:t>interdisciplinarity</a:t>
            </a:r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&amp; APT, Human, Cited by Clin.</a:t>
            </a:r>
            <a:endParaRPr lang="en-US" altLang="zh-CN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</a:rPr>
              <a:t>M3</a:t>
            </a:r>
            <a:r>
              <a:rPr lang="zh-CN" altLang="en-US" dirty="0">
                <a:latin typeface="Times New Roman" panose="02020603050405020304" charset="0"/>
                <a:cs typeface="Times New Roman" panose="02020603050405020304" charset="0"/>
              </a:rPr>
              <a:t>：</a:t>
            </a:r>
            <a:r>
              <a:rPr lang="en-US" altLang="zh-CN" b="1" dirty="0">
                <a:latin typeface="Times New Roman" panose="02020603050405020304" charset="0"/>
                <a:cs typeface="Times New Roman" panose="02020603050405020304" charset="0"/>
              </a:rPr>
              <a:t>entity variety and balance</a:t>
            </a:r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&amp; APT, Human, Cited by Clin.</a:t>
            </a:r>
            <a:endParaRPr lang="en-US" altLang="zh-CN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</a:rPr>
              <a:t>M4</a:t>
            </a:r>
            <a:r>
              <a:rPr lang="zh-CN" altLang="en-US" dirty="0">
                <a:latin typeface="Times New Roman" panose="02020603050405020304" charset="0"/>
                <a:cs typeface="Times New Roman" panose="02020603050405020304" charset="0"/>
              </a:rPr>
              <a:t>：</a:t>
            </a:r>
            <a:r>
              <a:rPr lang="en-US" altLang="zh-CN" b="1" dirty="0">
                <a:latin typeface="Times New Roman" panose="02020603050405020304" charset="0"/>
                <a:cs typeface="Times New Roman" panose="02020603050405020304" charset="0"/>
              </a:rPr>
              <a:t>entity level popularity</a:t>
            </a:r>
            <a:r>
              <a:rPr lang="en-US" altLang="zh-CN" b="1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&amp; APT, Human, Cited by Clin.</a:t>
            </a:r>
            <a:endParaRPr lang="en-US" altLang="zh-CN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</a:rPr>
              <a:t>M5</a:t>
            </a:r>
            <a:r>
              <a:rPr lang="zh-CN" altLang="en-US" dirty="0">
                <a:latin typeface="Times New Roman" panose="02020603050405020304" charset="0"/>
                <a:cs typeface="Times New Roman" panose="02020603050405020304" charset="0"/>
              </a:rPr>
              <a:t>：</a:t>
            </a:r>
            <a:r>
              <a:rPr lang="en-US" altLang="zh-CN" b="1" dirty="0">
                <a:latin typeface="Times New Roman" panose="02020603050405020304" charset="0"/>
                <a:cs typeface="Times New Roman" panose="02020603050405020304" charset="0"/>
              </a:rPr>
              <a:t>entity level importance</a:t>
            </a:r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&amp; APT, Human, Cited by Clin.</a:t>
            </a:r>
            <a:endParaRPr lang="en-US" altLang="zh-CN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</a:rPr>
              <a:t>M6</a:t>
            </a:r>
            <a:r>
              <a:rPr lang="zh-CN" altLang="en-US" dirty="0">
                <a:latin typeface="Times New Roman" panose="02020603050405020304" charset="0"/>
                <a:cs typeface="Times New Roman" panose="02020603050405020304" charset="0"/>
              </a:rPr>
              <a:t>：</a:t>
            </a:r>
            <a:r>
              <a:rPr lang="en-US" altLang="zh-CN" b="1" dirty="0">
                <a:latin typeface="Times New Roman" panose="02020603050405020304" charset="0"/>
                <a:cs typeface="Times New Roman" panose="02020603050405020304" charset="0"/>
              </a:rPr>
              <a:t>entity level novelty</a:t>
            </a:r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&amp; APT, Human, Cited by Clin.</a:t>
            </a:r>
            <a:endParaRPr lang="en-US" altLang="zh-CN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</a:rPr>
              <a:t>M7</a:t>
            </a:r>
            <a:r>
              <a:rPr lang="zh-CN" altLang="en-US" dirty="0">
                <a:latin typeface="Times New Roman" panose="02020603050405020304" charset="0"/>
                <a:cs typeface="Times New Roman" panose="02020603050405020304" charset="0"/>
              </a:rPr>
              <a:t>：</a:t>
            </a:r>
            <a:r>
              <a:rPr lang="en-US" altLang="zh-CN" b="1" dirty="0">
                <a:latin typeface="Times New Roman" panose="02020603050405020304" charset="0"/>
                <a:cs typeface="Times New Roman" panose="02020603050405020304" charset="0"/>
              </a:rPr>
              <a:t>all variables</a:t>
            </a:r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&amp; APT, Human, Cited by Clin.</a:t>
            </a:r>
            <a:endParaRPr lang="en-US" altLang="zh-CN" dirty="0">
              <a:latin typeface="Times New Roman" panose="02020603050405020304" charset="0"/>
              <a:cs typeface="Times New Roman" panose="02020603050405020304" charset="0"/>
            </a:endParaRPr>
          </a:p>
          <a:p>
            <a:pPr indent="0">
              <a:buFont typeface="Wingdings" panose="05000000000000000000" pitchFamily="2" charset="2"/>
              <a:buNone/>
            </a:pPr>
            <a:endParaRPr lang="en-US" altLang="zh-CN" dirty="0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 altLang="zh-CN" dirty="0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 altLang="zh-CN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COMMONDATA" val="eyJoZGlkIjoiNGQzZjc5ZjRmOTUzNmE2ZDhjZWNiOWRkNDJmOWExN2QifQ=="/>
  <p:tag name="KSO_WPP_MARK_KEY" val="3183f67a-02bb-4e78-b108-e846762926fe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8063</Words>
  <Application>WPS 演示</Application>
  <PresentationFormat>宽屏</PresentationFormat>
  <Paragraphs>258</Paragraphs>
  <Slides>14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7" baseType="lpstr">
      <vt:lpstr>Arial</vt:lpstr>
      <vt:lpstr>宋体</vt:lpstr>
      <vt:lpstr>Wingdings</vt:lpstr>
      <vt:lpstr>Times New Roman</vt:lpstr>
      <vt:lpstr>微软雅黑</vt:lpstr>
      <vt:lpstr>Wingdings</vt:lpstr>
      <vt:lpstr>方正舒体</vt:lpstr>
      <vt:lpstr>Calibri</vt:lpstr>
      <vt:lpstr>Verdana</vt:lpstr>
      <vt:lpstr>Linux Libertine</vt:lpstr>
      <vt:lpstr>Segoe Print</vt:lpstr>
      <vt:lpstr>Arial Unicode MS</vt:lpstr>
      <vt:lpstr>Office 主题</vt:lpstr>
      <vt:lpstr>The Impact of Interdisciplinarity and Entity-based Knowledge Fusion Features on the Clinical Translation Intensity of COVID-19 Papers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Thank you for your attention！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Impact of Interdisciplinarity and Entity-based Knowledge Fusion Features on the Clinical Translation Intensity of COVID-19 Papers</dc:title>
  <dc:creator>cs</dc:creator>
  <cp:lastModifiedBy>WPS_1654263669</cp:lastModifiedBy>
  <cp:revision>8</cp:revision>
  <dcterms:created xsi:type="dcterms:W3CDTF">2023-06-20T23:59:00Z</dcterms:created>
  <dcterms:modified xsi:type="dcterms:W3CDTF">2023-06-24T14:09:35Z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F3FCB6B93C1841A695B6C6F4C95891F4_12</vt:lpwstr>
  </property>
  <property fmtid="{D5CDD505-2E9C-101B-9397-08002B2CF9AE}" pid="3" name="KSOProductBuildVer">
    <vt:lpwstr>2052-11.1.0.14309</vt:lpwstr>
  </property>
</Properties>
</file>